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261" r:id="rId9"/>
    <p:sldId id="293" r:id="rId10"/>
    <p:sldId id="262" r:id="rId11"/>
    <p:sldId id="271" r:id="rId12"/>
    <p:sldId id="272" r:id="rId13"/>
    <p:sldId id="263" r:id="rId14"/>
    <p:sldId id="264" r:id="rId15"/>
    <p:sldId id="265" r:id="rId16"/>
    <p:sldId id="273" r:id="rId17"/>
    <p:sldId id="274" r:id="rId18"/>
    <p:sldId id="266" r:id="rId19"/>
    <p:sldId id="267" r:id="rId20"/>
    <p:sldId id="268" r:id="rId21"/>
    <p:sldId id="275" r:id="rId22"/>
    <p:sldId id="278" r:id="rId23"/>
    <p:sldId id="270" r:id="rId24"/>
    <p:sldId id="277" r:id="rId25"/>
    <p:sldId id="279" r:id="rId26"/>
    <p:sldId id="280" r:id="rId27"/>
    <p:sldId id="281" r:id="rId28"/>
    <p:sldId id="290" r:id="rId29"/>
    <p:sldId id="291" r:id="rId30"/>
    <p:sldId id="292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09" r:id="rId40"/>
    <p:sldId id="310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1" r:id="rId55"/>
    <p:sldId id="31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9D12-C356-4307-8364-67E17130138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DC10B-9456-4CA7-86F8-FFC23EB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2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ANSWER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ANSWER IS 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ANSWER IS 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ANSWER IS 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r>
              <a:rPr lang="en-US" b="1" baseline="0" dirty="0" smtClean="0"/>
              <a:t>: start with thyroxin 50mcg in adults , 25mcg in elderly in pregnancy increase dose 25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TSH</a:t>
            </a:r>
            <a:r>
              <a:rPr lang="en-US" b="1" baseline="0" dirty="0" smtClean="0"/>
              <a:t> IS HIGHLY ELEVATED MORE THAN 20 IT’S PRIMARY HYPOTHYROIDISM </a:t>
            </a:r>
          </a:p>
          <a:p>
            <a:r>
              <a:rPr lang="en-US" b="1" baseline="0" dirty="0" smtClean="0"/>
              <a:t>MILDLY ELEVATED FROM 5 TO 20 IT’S SUBCLINICAL HYPOTHROIDISM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6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DC10B-9456-4CA7-86F8-FFC23EB1B4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7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5298B-2DEF-496D-9B54-8B2D338DE643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91A8-F3FC-4892-BD5A-15326C82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md.com/pain-management/features/osteopathic-docto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results in primary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Prepared by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Dr.Mohammed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harkawy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ELL\Downloads\fil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1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7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04412"/>
            <a:ext cx="8229600" cy="25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Microcytic hypochromic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Differential diagnosis:</a:t>
            </a:r>
          </a:p>
          <a:p>
            <a:pPr marL="514350" indent="-514350">
              <a:buAutoNum type="arabicPeriod"/>
            </a:pPr>
            <a:r>
              <a:rPr lang="en-US" dirty="0"/>
              <a:t>Iron deficiency anemia.</a:t>
            </a:r>
          </a:p>
          <a:p>
            <a:pPr marL="514350" indent="-514350">
              <a:buAutoNum type="arabicPeriod"/>
            </a:pPr>
            <a:r>
              <a:rPr lang="en-US" dirty="0"/>
              <a:t>Lead poisoning.</a:t>
            </a:r>
          </a:p>
          <a:p>
            <a:pPr marL="514350" indent="-514350">
              <a:buAutoNum type="arabicPeriod"/>
            </a:pPr>
            <a:r>
              <a:rPr lang="en-US" dirty="0"/>
              <a:t>Thalassemia trait.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Sideroplastic</a:t>
            </a:r>
            <a:r>
              <a:rPr lang="en-US" dirty="0" smtClean="0"/>
              <a:t> </a:t>
            </a:r>
            <a:r>
              <a:rPr lang="en-US" dirty="0"/>
              <a:t>anemia.</a:t>
            </a:r>
          </a:p>
        </p:txBody>
      </p:sp>
    </p:spTree>
    <p:extLst>
      <p:ext uri="{BB962C8B-B14F-4D97-AF65-F5344CB8AC3E}">
        <p14:creationId xmlns:p14="http://schemas.microsoft.com/office/powerpoint/2010/main" val="158461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Iron deficiency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Look at ferritin level.</a:t>
            </a:r>
          </a:p>
          <a:p>
            <a:r>
              <a:rPr lang="en-US" b="1" dirty="0">
                <a:solidFill>
                  <a:srgbClr val="00B050"/>
                </a:solidFill>
              </a:rPr>
              <a:t>Treatment: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Ferrous sulfate 200mg </a:t>
            </a:r>
            <a:r>
              <a:rPr lang="en-US" b="1" dirty="0" err="1">
                <a:solidFill>
                  <a:srgbClr val="FF0000"/>
                </a:solidFill>
              </a:rPr>
              <a:t>bd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on empty stomach (2hrs prior and 4 hours after antacid).</a:t>
            </a:r>
          </a:p>
          <a:p>
            <a:pPr marL="514350" indent="-514350">
              <a:buAutoNum type="arabicPeriod"/>
            </a:pPr>
            <a:r>
              <a:rPr lang="en-US" b="1" dirty="0"/>
              <a:t>If not tolerated </a:t>
            </a:r>
            <a:r>
              <a:rPr lang="en-US" b="1" dirty="0">
                <a:sym typeface="Wingdings" pitchFamily="2" charset="2"/>
              </a:rPr>
              <a:t> decrease the dose or give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ferrous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gluconate</a:t>
            </a:r>
            <a:r>
              <a:rPr lang="en-US" b="1" dirty="0" smtClean="0">
                <a:sym typeface="Wingdings" pitchFamily="2" charset="2"/>
              </a:rPr>
              <a:t>.</a:t>
            </a:r>
            <a:endParaRPr lang="en-US" b="1" dirty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Ascorbic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acid(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vit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c)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250-500mg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bd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>
                <a:sym typeface="Wingdings" pitchFamily="2" charset="2"/>
              </a:rPr>
              <a:t>with iron.</a:t>
            </a:r>
          </a:p>
          <a:p>
            <a:pPr marL="514350" indent="-514350">
              <a:buAutoNum type="arabicPeriod"/>
            </a:pPr>
            <a:r>
              <a:rPr lang="en-US" b="1" dirty="0" err="1">
                <a:sym typeface="Wingdings" pitchFamily="2" charset="2"/>
              </a:rPr>
              <a:t>Hgb</a:t>
            </a:r>
            <a:r>
              <a:rPr lang="en-US" b="1" dirty="0">
                <a:sym typeface="Wingdings" pitchFamily="2" charset="2"/>
              </a:rPr>
              <a:t> should increase by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g/100ml over3-4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wks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Confirm the response </a:t>
            </a:r>
            <a:r>
              <a:rPr lang="en-US" b="1" dirty="0" smtClean="0">
                <a:sym typeface="Wingdings" pitchFamily="2" charset="2"/>
              </a:rPr>
              <a:t>2-4w </a:t>
            </a:r>
            <a:r>
              <a:rPr lang="en-US" b="1" dirty="0">
                <a:sym typeface="Wingdings" pitchFamily="2" charset="2"/>
              </a:rPr>
              <a:t>after starting.</a:t>
            </a: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Continue treatment for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3 months </a:t>
            </a:r>
            <a:r>
              <a:rPr lang="en-US" b="1" dirty="0">
                <a:sym typeface="Wingdings" pitchFamily="2" charset="2"/>
              </a:rPr>
              <a:t>after correction to replenish the iron store.</a:t>
            </a: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Once normal, monitor every 3 months for 1 year then annually.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4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 years old </a:t>
            </a:r>
            <a:r>
              <a:rPr lang="en-US" dirty="0" smtClean="0"/>
              <a:t> </a:t>
            </a:r>
            <a:r>
              <a:rPr lang="en-US" dirty="0"/>
              <a:t>Indian patient. Not known to have any previous medical problems. Presented with easy fatigability, weight loss, and numbness in both upper and lower limb.</a:t>
            </a:r>
          </a:p>
          <a:p>
            <a:r>
              <a:rPr lang="en-US" dirty="0"/>
              <a:t>His CBC showed: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1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4" name="Content Placeholder 3" descr="b1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2291556"/>
            <a:ext cx="4800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most likely diagnosis?</a:t>
            </a:r>
          </a:p>
          <a:p>
            <a:pPr marL="971550" lvl="1" indent="-514350">
              <a:buAutoNum type="alphaLcPeriod"/>
            </a:pPr>
            <a:r>
              <a:rPr lang="en-US" dirty="0"/>
              <a:t>Multiple Myeloma</a:t>
            </a:r>
          </a:p>
          <a:p>
            <a:pPr marL="971550" lvl="1" indent="-514350">
              <a:buAutoNum type="alphaLcPeriod"/>
            </a:pPr>
            <a:r>
              <a:rPr lang="en-US" dirty="0"/>
              <a:t>B12 Deficiency</a:t>
            </a:r>
          </a:p>
          <a:p>
            <a:pPr marL="971550" lvl="1" indent="-514350">
              <a:buAutoNum type="alphaLcPeriod"/>
            </a:pPr>
            <a:r>
              <a:rPr lang="en-US" dirty="0" err="1" smtClean="0"/>
              <a:t>Folate</a:t>
            </a:r>
            <a:r>
              <a:rPr lang="en-US" dirty="0" smtClean="0"/>
              <a:t> </a:t>
            </a:r>
            <a:r>
              <a:rPr lang="en-US" dirty="0"/>
              <a:t>Deficiency</a:t>
            </a:r>
          </a:p>
          <a:p>
            <a:pPr marL="971550" lvl="1" indent="-514350">
              <a:buAutoNum type="alphaLcPeriod"/>
            </a:pPr>
            <a:r>
              <a:rPr lang="en-US" dirty="0"/>
              <a:t>Acute leukemia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70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Macrocytic </a:t>
            </a:r>
            <a:r>
              <a:rPr lang="en-US" b="1" dirty="0" err="1">
                <a:solidFill>
                  <a:srgbClr val="00B050"/>
                </a:solidFill>
              </a:rPr>
              <a:t>hyperchromic</a:t>
            </a:r>
            <a:r>
              <a:rPr lang="en-US" b="1" dirty="0">
                <a:solidFill>
                  <a:srgbClr val="00B050"/>
                </a:solidFill>
              </a:rPr>
              <a:t>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b="1" dirty="0">
                <a:solidFill>
                  <a:srgbClr val="00B050"/>
                </a:solidFill>
              </a:rPr>
              <a:t>Differential diagnosis:</a:t>
            </a:r>
          </a:p>
          <a:p>
            <a:pPr marL="514350" indent="-514350">
              <a:buAutoNum type="arabicPeriod"/>
            </a:pPr>
            <a:r>
              <a:rPr lang="en-US" b="1" dirty="0" err="1"/>
              <a:t>Vit</a:t>
            </a:r>
            <a:r>
              <a:rPr lang="en-US" b="1" dirty="0"/>
              <a:t> B12 deficiency.</a:t>
            </a:r>
          </a:p>
          <a:p>
            <a:pPr marL="514350" indent="-514350">
              <a:buAutoNum type="arabicPeriod"/>
            </a:pPr>
            <a:r>
              <a:rPr lang="en-US" b="1" dirty="0" err="1"/>
              <a:t>Falate</a:t>
            </a:r>
            <a:r>
              <a:rPr lang="en-US" b="1" dirty="0"/>
              <a:t> deficiency.</a:t>
            </a:r>
          </a:p>
          <a:p>
            <a:pPr marL="514350" indent="-514350">
              <a:buAutoNum type="arabicPeriod"/>
            </a:pPr>
            <a:r>
              <a:rPr lang="en-US" b="1" dirty="0"/>
              <a:t>Alcoholic liver disease.</a:t>
            </a:r>
          </a:p>
          <a:p>
            <a:pPr marL="514350" indent="-514350">
              <a:buAutoNum type="arabicPeriod"/>
            </a:pPr>
            <a:r>
              <a:rPr lang="en-US" b="1" dirty="0"/>
              <a:t>Pregnancy.</a:t>
            </a:r>
          </a:p>
          <a:p>
            <a:pPr marL="514350" indent="-514350">
              <a:buAutoNum type="arabicPeriod"/>
            </a:pPr>
            <a:r>
              <a:rPr lang="en-US" b="1" dirty="0" err="1"/>
              <a:t>Reticulocytosis</a:t>
            </a:r>
            <a:r>
              <a:rPr lang="en-US" b="1" dirty="0"/>
              <a:t>.</a:t>
            </a:r>
          </a:p>
          <a:p>
            <a:pPr marL="514350" indent="-514350">
              <a:buAutoNum type="arabicPeriod"/>
            </a:pPr>
            <a:r>
              <a:rPr lang="en-US" b="1" dirty="0" err="1"/>
              <a:t>Myelodysplasia</a:t>
            </a:r>
            <a:r>
              <a:rPr lang="en-US" b="1" dirty="0"/>
              <a:t>.</a:t>
            </a:r>
          </a:p>
          <a:p>
            <a:pPr marL="514350" indent="-514350">
              <a:buAutoNum type="arabicPeriod"/>
            </a:pPr>
            <a:r>
              <a:rPr lang="en-US" b="1" dirty="0"/>
              <a:t>Cytotoxic drugs.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r>
              <a:rPr lang="en-US" sz="4200" b="1" dirty="0">
                <a:solidFill>
                  <a:srgbClr val="00B050"/>
                </a:solidFill>
              </a:rPr>
              <a:t>Vitamin B12 deficiency </a:t>
            </a:r>
            <a:r>
              <a:rPr lang="en-US" sz="4200" b="1" dirty="0" err="1">
                <a:solidFill>
                  <a:srgbClr val="00B050"/>
                </a:solidFill>
              </a:rPr>
              <a:t>DDx</a:t>
            </a:r>
            <a:r>
              <a:rPr lang="en-US" sz="4200" b="1" dirty="0">
                <a:solidFill>
                  <a:srgbClr val="00B05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b="1" dirty="0"/>
              <a:t>Dietary (vegans).</a:t>
            </a:r>
          </a:p>
          <a:p>
            <a:pPr marL="514350" indent="-514350">
              <a:buAutoNum type="arabicPeriod"/>
            </a:pPr>
            <a:r>
              <a:rPr lang="en-US" b="1" dirty="0"/>
              <a:t>Low intrinsic factor (pernicious anemia/</a:t>
            </a:r>
            <a:r>
              <a:rPr lang="en-US" b="1" dirty="0" err="1"/>
              <a:t>gastrectomy</a:t>
            </a:r>
            <a:r>
              <a:rPr lang="en-US" b="1" dirty="0"/>
              <a:t>).</a:t>
            </a:r>
          </a:p>
          <a:p>
            <a:pPr marL="514350" indent="-514350">
              <a:buAutoNum type="arabicPeriod"/>
            </a:pPr>
            <a:r>
              <a:rPr lang="en-US" b="1" dirty="0"/>
              <a:t>Blind loop syndrome.</a:t>
            </a:r>
          </a:p>
          <a:p>
            <a:pPr marL="514350" indent="-514350">
              <a:buAutoNum type="arabicPeriod"/>
            </a:pPr>
            <a:r>
              <a:rPr lang="en-US" b="1" dirty="0" err="1"/>
              <a:t>Ilial</a:t>
            </a:r>
            <a:r>
              <a:rPr lang="en-US" b="1" dirty="0"/>
              <a:t> resection.</a:t>
            </a:r>
          </a:p>
          <a:p>
            <a:pPr marL="514350" indent="-514350">
              <a:buAutoNum type="arabicPeriod"/>
            </a:pPr>
            <a:r>
              <a:rPr lang="en-US" b="1" dirty="0" err="1"/>
              <a:t>Crohn’s</a:t>
            </a:r>
            <a:r>
              <a:rPr lang="en-US" b="1" dirty="0"/>
              <a:t> disease.</a:t>
            </a:r>
          </a:p>
          <a:p>
            <a:pPr marL="514350" indent="-514350">
              <a:buAutoNum type="arabicPeriod"/>
            </a:pPr>
            <a:r>
              <a:rPr lang="en-US" b="1" dirty="0"/>
              <a:t>Metformin.</a:t>
            </a:r>
          </a:p>
          <a:p>
            <a:pPr marL="514350" indent="-514350">
              <a:buAutoNum type="arabicPeriod"/>
            </a:pPr>
            <a:r>
              <a:rPr lang="en-US" b="1" dirty="0" err="1"/>
              <a:t>H.pylori</a:t>
            </a:r>
            <a:r>
              <a:rPr lang="en-US" b="1" dirty="0"/>
              <a:t>.</a:t>
            </a:r>
          </a:p>
          <a:p>
            <a:pPr marL="514350" indent="-514350">
              <a:buAutoNum type="arabicPeriod"/>
            </a:pPr>
            <a:r>
              <a:rPr lang="en-US" b="1" dirty="0"/>
              <a:t>PPI/Ranitidine.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9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B12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Treatment:</a:t>
            </a:r>
          </a:p>
          <a:p>
            <a:pPr marL="514350" indent="-514350">
              <a:buAutoNum type="arabicPeriod"/>
            </a:pPr>
            <a:r>
              <a:rPr lang="en-US" b="1" dirty="0"/>
              <a:t>Parenteral B12 (</a:t>
            </a:r>
            <a:r>
              <a:rPr lang="en-US" b="1" dirty="0" err="1"/>
              <a:t>hydroxycobalamin</a:t>
            </a:r>
            <a:r>
              <a:rPr lang="en-US" b="1" dirty="0"/>
              <a:t>), IM initially 1mg 3X/w for 2 weeks then every 2-3 m.</a:t>
            </a:r>
          </a:p>
          <a:p>
            <a:pPr marL="514350" indent="-514350">
              <a:buAutoNum type="arabicPeriod"/>
            </a:pPr>
            <a:r>
              <a:rPr lang="en-US" b="1" dirty="0"/>
              <a:t>If dietary </a:t>
            </a:r>
            <a:r>
              <a:rPr lang="en-US" b="1" dirty="0">
                <a:sym typeface="Wingdings" pitchFamily="2" charset="2"/>
              </a:rPr>
              <a:t> oral B12 supplement.</a:t>
            </a: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Check response by repeating after 8 weeks</a:t>
            </a:r>
            <a:r>
              <a:rPr lang="en-US" b="1" dirty="0" smtClean="0">
                <a:sym typeface="Wingdings" pitchFamily="2" charset="2"/>
              </a:rPr>
              <a:t>.</a:t>
            </a:r>
            <a:endParaRPr lang="en-US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B050"/>
                </a:solidFill>
                <a:sym typeface="Wingdings" pitchFamily="2" charset="2"/>
              </a:rPr>
              <a:t>Folate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 deficiency :</a:t>
            </a: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5mg folic acid for 4 months.</a:t>
            </a: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If </a:t>
            </a:r>
            <a:r>
              <a:rPr lang="en-US" b="1" dirty="0" err="1">
                <a:sym typeface="Wingdings" pitchFamily="2" charset="2"/>
              </a:rPr>
              <a:t>malabsorption</a:t>
            </a:r>
            <a:r>
              <a:rPr lang="en-US" b="1" dirty="0">
                <a:sym typeface="Wingdings" pitchFamily="2" charset="2"/>
              </a:rPr>
              <a:t>  increase the dose to 15mg.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20 years female complain on heavy periods and easy bruising in the last 1 month. These symptoms proceeded by a viral illness.</a:t>
            </a:r>
          </a:p>
          <a:p>
            <a:r>
              <a:rPr lang="en-US" dirty="0"/>
              <a:t>Her CBC showed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5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4" name="IMG_0082.pn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600200"/>
            <a:ext cx="5715000" cy="45259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507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Data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Hematology (CBC).</a:t>
            </a:r>
          </a:p>
          <a:p>
            <a:r>
              <a:rPr lang="en-US" b="1" dirty="0" smtClean="0"/>
              <a:t>Liver </a:t>
            </a:r>
            <a:r>
              <a:rPr lang="en-US" b="1" dirty="0" err="1" smtClean="0"/>
              <a:t>profile&amp;ALP</a:t>
            </a:r>
            <a:endParaRPr lang="en-US" b="1" dirty="0" smtClean="0"/>
          </a:p>
          <a:p>
            <a:r>
              <a:rPr lang="en-US" b="1" dirty="0" smtClean="0"/>
              <a:t>Lipid profile. (similar to counseling station)</a:t>
            </a:r>
          </a:p>
          <a:p>
            <a:r>
              <a:rPr lang="en-US" b="1" dirty="0" err="1" smtClean="0"/>
              <a:t>Hyperuricemia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FBS/RBS/HbA1c/IGT/IFG.(similar to counseling)</a:t>
            </a:r>
          </a:p>
          <a:p>
            <a:r>
              <a:rPr lang="en-US" b="1" dirty="0" err="1" smtClean="0"/>
              <a:t>H.pylori</a:t>
            </a:r>
            <a:r>
              <a:rPr lang="en-US" b="1" dirty="0" smtClean="0"/>
              <a:t>. (similar to counseling)</a:t>
            </a:r>
          </a:p>
          <a:p>
            <a:r>
              <a:rPr lang="en-US" b="1" dirty="0" smtClean="0"/>
              <a:t>PSA</a:t>
            </a:r>
          </a:p>
          <a:p>
            <a:r>
              <a:rPr lang="en-US" b="1" dirty="0" smtClean="0"/>
              <a:t>TSH (subclinical hypothyroid)</a:t>
            </a:r>
          </a:p>
          <a:p>
            <a:r>
              <a:rPr lang="en-US" b="1" dirty="0" err="1"/>
              <a:t>e</a:t>
            </a:r>
            <a:r>
              <a:rPr lang="en-US" b="1" dirty="0" err="1" smtClean="0"/>
              <a:t>GFR</a:t>
            </a:r>
            <a:r>
              <a:rPr lang="en-US" b="1" dirty="0" smtClean="0"/>
              <a:t> and renal profile</a:t>
            </a:r>
          </a:p>
          <a:p>
            <a:r>
              <a:rPr lang="en-US" b="1" dirty="0" smtClean="0"/>
              <a:t>Osteoporosis</a:t>
            </a:r>
          </a:p>
          <a:p>
            <a:r>
              <a:rPr lang="en-US" b="1" dirty="0" smtClean="0"/>
              <a:t>Hormonal therapy</a:t>
            </a:r>
          </a:p>
          <a:p>
            <a:r>
              <a:rPr lang="en-US" b="1" dirty="0" err="1" smtClean="0"/>
              <a:t>Vit</a:t>
            </a:r>
            <a:r>
              <a:rPr lang="en-US" b="1" dirty="0" smtClean="0"/>
              <a:t> d AND </a:t>
            </a:r>
            <a:r>
              <a:rPr lang="en-US" b="1" dirty="0" err="1" smtClean="0"/>
              <a:t>vit</a:t>
            </a:r>
            <a:r>
              <a:rPr lang="en-US" b="1" dirty="0" smtClean="0"/>
              <a:t> B12/hair fall/</a:t>
            </a:r>
            <a:r>
              <a:rPr lang="en-US" b="1" dirty="0" err="1" smtClean="0"/>
              <a:t>roaccutane</a:t>
            </a:r>
            <a:endParaRPr lang="en-US" b="1" dirty="0" smtClean="0"/>
          </a:p>
          <a:p>
            <a:r>
              <a:rPr lang="en-US" b="1" dirty="0" smtClean="0"/>
              <a:t>Immunology tests/urine /stool analysis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353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most likely diagnosis?</a:t>
            </a:r>
          </a:p>
          <a:p>
            <a:pPr marL="971550" lvl="1" indent="-514350">
              <a:buAutoNum type="alphaLcPeriod"/>
            </a:pPr>
            <a:r>
              <a:rPr lang="en-US" dirty="0"/>
              <a:t>ITP</a:t>
            </a:r>
          </a:p>
          <a:p>
            <a:pPr marL="971550" lvl="1" indent="-514350">
              <a:buAutoNum type="alphaLcPeriod"/>
            </a:pPr>
            <a:r>
              <a:rPr lang="en-US" dirty="0"/>
              <a:t>TTP/HUS</a:t>
            </a:r>
          </a:p>
          <a:p>
            <a:pPr marL="971550" lvl="1" indent="-514350">
              <a:buAutoNum type="alphaLcPeriod"/>
            </a:pPr>
            <a:r>
              <a:rPr lang="en-US" dirty="0"/>
              <a:t>Dilution thrombocytopenia</a:t>
            </a:r>
          </a:p>
          <a:p>
            <a:pPr marL="971550" lvl="1" indent="-514350">
              <a:buAutoNum type="alphaLcPeriod"/>
            </a:pPr>
            <a:r>
              <a:rPr lang="en-US" dirty="0"/>
              <a:t>Inherit ant Thrombocytopenia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1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Manifestations of thrombocytopenia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400" b="1" dirty="0">
                <a:latin typeface="Arial" pitchFamily="34" charset="0"/>
              </a:rPr>
              <a:t>Petechial </a:t>
            </a:r>
            <a:r>
              <a:rPr lang="en-US" sz="2400" b="1" dirty="0" smtClean="0">
                <a:latin typeface="Arial" pitchFamily="34" charset="0"/>
              </a:rPr>
              <a:t>hemorrhage</a:t>
            </a:r>
            <a:r>
              <a:rPr lang="en-US" sz="2400" b="1" dirty="0">
                <a:latin typeface="Arial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400" b="1" dirty="0">
                <a:latin typeface="Arial" pitchFamily="34" charset="0"/>
              </a:rPr>
              <a:t>Easy bruising.</a:t>
            </a:r>
          </a:p>
          <a:p>
            <a:pPr>
              <a:buFontTx/>
              <a:buChar char="•"/>
            </a:pPr>
            <a:r>
              <a:rPr lang="en-US" sz="2400" b="1" dirty="0">
                <a:latin typeface="Arial" pitchFamily="34" charset="0"/>
              </a:rPr>
              <a:t>Mucosal bleeding</a:t>
            </a:r>
          </a:p>
          <a:p>
            <a:r>
              <a:rPr lang="en-US" sz="2400" b="1" dirty="0">
                <a:latin typeface="Arial" pitchFamily="34" charset="0"/>
              </a:rPr>
              <a:t>    e.g. _ </a:t>
            </a:r>
            <a:r>
              <a:rPr lang="en-US" sz="2400" b="1" dirty="0" smtClean="0">
                <a:latin typeface="Arial" pitchFamily="34" charset="0"/>
              </a:rPr>
              <a:t>epistaxis</a:t>
            </a:r>
            <a:r>
              <a:rPr lang="en-US" sz="2400" b="1" dirty="0">
                <a:latin typeface="Arial" pitchFamily="34" charset="0"/>
              </a:rPr>
              <a:t>.</a:t>
            </a:r>
          </a:p>
          <a:p>
            <a:r>
              <a:rPr lang="en-US" sz="2400" b="1" dirty="0">
                <a:latin typeface="Arial" pitchFamily="34" charset="0"/>
              </a:rPr>
              <a:t>            _ gum bleeding</a:t>
            </a:r>
            <a:r>
              <a:rPr lang="ar-SA" sz="2400" b="1" dirty="0">
                <a:latin typeface="Arial" pitchFamily="34" charset="0"/>
              </a:rPr>
              <a:t> </a:t>
            </a:r>
            <a:endParaRPr lang="en-US" sz="2400" b="1" dirty="0">
              <a:latin typeface="Arial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48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b="1" dirty="0"/>
              <a:t>Causes of Thrombocytopenia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Decreased production </a:t>
            </a:r>
          </a:p>
          <a:p>
            <a:pPr marL="0" indent="0">
              <a:buNone/>
            </a:pPr>
            <a:r>
              <a:rPr lang="en-US" dirty="0"/>
              <a:t>•Congenital disorders </a:t>
            </a:r>
          </a:p>
          <a:p>
            <a:pPr marL="0" indent="0">
              <a:buNone/>
            </a:pPr>
            <a:r>
              <a:rPr lang="en-US" dirty="0"/>
              <a:t>•Radiation or chemotherapy </a:t>
            </a:r>
          </a:p>
          <a:p>
            <a:pPr marL="0" indent="0">
              <a:buNone/>
            </a:pPr>
            <a:r>
              <a:rPr lang="en-US" dirty="0"/>
              <a:t>•Vitamin </a:t>
            </a:r>
            <a:r>
              <a:rPr lang="en-US" dirty="0" smtClean="0"/>
              <a:t>B12 or </a:t>
            </a:r>
            <a:r>
              <a:rPr lang="en-US" dirty="0" err="1" smtClean="0"/>
              <a:t>folate</a:t>
            </a:r>
            <a:r>
              <a:rPr lang="en-US" dirty="0" smtClean="0"/>
              <a:t> deficiency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•Drugs </a:t>
            </a:r>
          </a:p>
          <a:p>
            <a:pPr marL="0" indent="0">
              <a:buNone/>
            </a:pPr>
            <a:r>
              <a:rPr lang="en-US" dirty="0"/>
              <a:t>•Systemic lupus </a:t>
            </a:r>
            <a:r>
              <a:rPr lang="en-US" dirty="0" err="1"/>
              <a:t>erythematosus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smtClean="0"/>
              <a:t>Aplastic anemia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•Acute leukemia </a:t>
            </a:r>
          </a:p>
          <a:p>
            <a:pPr marL="0" indent="0">
              <a:buNone/>
            </a:pPr>
            <a:r>
              <a:rPr lang="en-US" dirty="0"/>
              <a:t>•Lymphomas </a:t>
            </a:r>
          </a:p>
          <a:p>
            <a:pPr marL="0" indent="0">
              <a:buNone/>
            </a:pPr>
            <a:r>
              <a:rPr lang="en-US" dirty="0"/>
              <a:t>•Alcohol abuse</a:t>
            </a:r>
          </a:p>
          <a:p>
            <a:pPr marL="0" indent="0">
              <a:buNone/>
            </a:pPr>
            <a:r>
              <a:rPr lang="en-US" dirty="0"/>
              <a:t>•Viral infections, including HIV 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smtClean="0"/>
              <a:t>Splenic sequestration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05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50 years lady found on routine blood test to have a high platelet count. She is a </a:t>
            </a:r>
            <a:r>
              <a:rPr lang="en-US" dirty="0" smtClean="0"/>
              <a:t>symptomatic </a:t>
            </a:r>
            <a:r>
              <a:rPr lang="en-US" dirty="0"/>
              <a:t>and history was not significant.</a:t>
            </a:r>
          </a:p>
          <a:p>
            <a:r>
              <a:rPr lang="en-US" dirty="0"/>
              <a:t>What blood test you will </a:t>
            </a:r>
            <a:r>
              <a:rPr lang="en-US" dirty="0" smtClean="0"/>
              <a:t>initially </a:t>
            </a:r>
            <a:r>
              <a:rPr lang="en-US" dirty="0"/>
              <a:t>ask for?</a:t>
            </a:r>
          </a:p>
          <a:p>
            <a:pPr marL="971550" lvl="1" indent="-514350">
              <a:buAutoNum type="alphaLcPeriod"/>
            </a:pPr>
            <a:r>
              <a:rPr lang="en-US" dirty="0"/>
              <a:t>CRP</a:t>
            </a:r>
          </a:p>
          <a:p>
            <a:pPr marL="971550" lvl="1" indent="-514350">
              <a:buAutoNum type="alphaLcPeriod"/>
            </a:pPr>
            <a:r>
              <a:rPr lang="en-US" dirty="0"/>
              <a:t>ESR</a:t>
            </a:r>
          </a:p>
          <a:p>
            <a:pPr marL="971550" lvl="1" indent="-514350">
              <a:buAutoNum type="alphaLcPeriod"/>
            </a:pPr>
            <a:r>
              <a:rPr lang="en-US" dirty="0"/>
              <a:t>Ferritin</a:t>
            </a:r>
          </a:p>
          <a:p>
            <a:pPr marL="971550" lvl="1" indent="-514350">
              <a:buAutoNum type="alphaLcPeriod"/>
            </a:pPr>
            <a:r>
              <a:rPr lang="en-US" dirty="0"/>
              <a:t>Blood film</a:t>
            </a:r>
          </a:p>
          <a:p>
            <a:pPr marL="971550" lvl="1" indent="-514350">
              <a:buAutoNum type="alphaLcPeriod"/>
            </a:pPr>
            <a:r>
              <a:rPr lang="en-US" dirty="0"/>
              <a:t>All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3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Conditions Associated with Thrombocytosis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Iron deficiency </a:t>
            </a:r>
            <a:r>
              <a:rPr lang="en-US" dirty="0" smtClean="0"/>
              <a:t>(overactive reaction)</a:t>
            </a:r>
            <a:endParaRPr lang="en-US" dirty="0"/>
          </a:p>
          <a:p>
            <a:r>
              <a:rPr lang="en-US" dirty="0" smtClean="0"/>
              <a:t>Acute </a:t>
            </a:r>
            <a:r>
              <a:rPr lang="en-US" dirty="0"/>
              <a:t>blood loss </a:t>
            </a:r>
          </a:p>
          <a:p>
            <a:r>
              <a:rPr lang="en-US" dirty="0" smtClean="0"/>
              <a:t>Inflammatory </a:t>
            </a:r>
            <a:r>
              <a:rPr lang="en-US" dirty="0"/>
              <a:t>disorders </a:t>
            </a:r>
            <a:r>
              <a:rPr lang="en-US" dirty="0" smtClean="0"/>
              <a:t>(IBD)</a:t>
            </a:r>
            <a:endParaRPr lang="en-US" dirty="0"/>
          </a:p>
          <a:p>
            <a:r>
              <a:rPr lang="en-US" dirty="0" smtClean="0"/>
              <a:t>Malignancies </a:t>
            </a:r>
            <a:endParaRPr lang="en-US" dirty="0"/>
          </a:p>
          <a:p>
            <a:r>
              <a:rPr lang="en-US" dirty="0" err="1" smtClean="0"/>
              <a:t>Splenectomy</a:t>
            </a:r>
            <a:endParaRPr lang="en-US" dirty="0"/>
          </a:p>
          <a:p>
            <a:r>
              <a:rPr lang="en-US" dirty="0" err="1" smtClean="0"/>
              <a:t>Myeloproliferative</a:t>
            </a:r>
            <a:r>
              <a:rPr lang="en-US" dirty="0" smtClean="0"/>
              <a:t> disorders </a:t>
            </a:r>
            <a:endParaRPr lang="en-US" dirty="0"/>
          </a:p>
          <a:p>
            <a:r>
              <a:rPr lang="en-US" dirty="0" smtClean="0"/>
              <a:t>Essential </a:t>
            </a:r>
            <a:r>
              <a:rPr lang="en-US" dirty="0" err="1"/>
              <a:t>thrombocythemia</a:t>
            </a:r>
            <a:endParaRPr lang="en-US" dirty="0"/>
          </a:p>
          <a:p>
            <a:r>
              <a:rPr lang="en-US" dirty="0" smtClean="0"/>
              <a:t>Polycythemia</a:t>
            </a:r>
            <a:endParaRPr lang="en-US" dirty="0"/>
          </a:p>
          <a:p>
            <a:r>
              <a:rPr lang="en-US" dirty="0" err="1" smtClean="0"/>
              <a:t>Myelofibrosis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92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dirty="0" smtClean="0"/>
              <a:t>LFT</a:t>
            </a:r>
            <a:endParaRPr lang="en-US" dirty="0"/>
          </a:p>
        </p:txBody>
      </p:sp>
      <p:pic>
        <p:nvPicPr>
          <p:cNvPr id="4" name="Picture 2" descr="C:\Users\LENOVO\Desktop\20160826_1956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629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51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Abnormal LFT (AST fatty </a:t>
            </a:r>
            <a:r>
              <a:rPr lang="en-US" sz="2800" b="1" dirty="0" err="1"/>
              <a:t>liver,ALT</a:t>
            </a:r>
            <a:r>
              <a:rPr lang="en-US" sz="2800" b="1" dirty="0"/>
              <a:t> autoimmune/</a:t>
            </a:r>
            <a:r>
              <a:rPr lang="en-US" sz="2800" b="1" dirty="0" err="1"/>
              <a:t>viral,GGT</a:t>
            </a:r>
            <a:r>
              <a:rPr lang="en-US" sz="2800" b="1" dirty="0"/>
              <a:t> alcohol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Don’t miss hormonal supplements in adults!!!!</a:t>
            </a:r>
          </a:p>
          <a:p>
            <a:r>
              <a:rPr lang="en-US" sz="2800" b="1" dirty="0"/>
              <a:t>High LFT once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smtClean="0">
                <a:sym typeface="Wingdings" pitchFamily="2" charset="2"/>
              </a:rPr>
              <a:t>repeat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&gt;/= 3X upper limit of </a:t>
            </a:r>
            <a:r>
              <a:rPr lang="en-US" sz="2800" b="1" dirty="0" smtClean="0">
                <a:solidFill>
                  <a:srgbClr val="FF0000"/>
                </a:solidFill>
              </a:rPr>
              <a:t>normal: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Repeat after 1 </a:t>
            </a:r>
            <a:r>
              <a:rPr lang="en-US" sz="2800" b="1" dirty="0" smtClean="0">
                <a:solidFill>
                  <a:srgbClr val="FF0000"/>
                </a:solidFill>
              </a:rPr>
              <a:t>week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&lt; </a:t>
            </a:r>
            <a:r>
              <a:rPr lang="en-US" sz="2800" b="1" dirty="0">
                <a:solidFill>
                  <a:srgbClr val="0070C0"/>
                </a:solidFill>
              </a:rPr>
              <a:t>3X upper limit of </a:t>
            </a:r>
            <a:r>
              <a:rPr lang="en-US" sz="2800" b="1" dirty="0" smtClean="0">
                <a:solidFill>
                  <a:srgbClr val="0070C0"/>
                </a:solidFill>
              </a:rPr>
              <a:t>normal: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lvl="0" indent="0" rtl="1">
              <a:buNone/>
            </a:pPr>
            <a:r>
              <a:rPr lang="en-US" b="1" dirty="0">
                <a:solidFill>
                  <a:srgbClr val="0070C0"/>
                </a:solidFill>
              </a:rPr>
              <a:t>Repeat after 1 month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ar-KW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ar-KW" b="1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ar-KW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ar-KW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447800"/>
            <a:ext cx="8991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ar-KW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752600"/>
            <a:ext cx="8686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val="1851490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If still high LFT results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refer for US and hepatitis screen</a:t>
            </a:r>
            <a:r>
              <a:rPr lang="en-US" b="1" dirty="0">
                <a:sym typeface="Wingdings" pitchFamily="2" charset="2"/>
              </a:rPr>
              <a:t>.</a:t>
            </a:r>
          </a:p>
          <a:p>
            <a:r>
              <a:rPr lang="en-US" b="1" dirty="0">
                <a:sym typeface="Wingdings" pitchFamily="2" charset="2"/>
              </a:rPr>
              <a:t>If ALT &lt; 2X </a:t>
            </a:r>
            <a:r>
              <a:rPr lang="en-US" b="1" dirty="0" smtClean="0">
                <a:sym typeface="Wingdings" pitchFamily="2" charset="2"/>
              </a:rPr>
              <a:t>ULN(upper limit of normal) </a:t>
            </a:r>
            <a:r>
              <a:rPr lang="en-US" b="1" dirty="0">
                <a:sym typeface="Wingdings" pitchFamily="2" charset="2"/>
              </a:rPr>
              <a:t>+ normal US + -</a:t>
            </a:r>
            <a:r>
              <a:rPr lang="en-US" b="1" dirty="0" err="1">
                <a:sym typeface="Wingdings" pitchFamily="2" charset="2"/>
              </a:rPr>
              <a:t>ve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Hep</a:t>
            </a:r>
            <a:r>
              <a:rPr lang="en-US" b="1" dirty="0">
                <a:sym typeface="Wingdings" pitchFamily="2" charset="2"/>
              </a:rPr>
              <a:t>. Screen 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repeat after 3-6 months.</a:t>
            </a:r>
          </a:p>
          <a:p>
            <a:r>
              <a:rPr lang="en-US" b="1" dirty="0">
                <a:sym typeface="Wingdings" pitchFamily="2" charset="2"/>
              </a:rPr>
              <a:t>If US shows fatty liver</a:t>
            </a:r>
          </a:p>
          <a:p>
            <a:pPr marL="514350" indent="-514350">
              <a:buAutoNum type="alphaLcPeriod"/>
            </a:pPr>
            <a:r>
              <a:rPr lang="en-US" b="1" dirty="0">
                <a:sym typeface="Wingdings" pitchFamily="2" charset="2"/>
              </a:rPr>
              <a:t>Alcohol consumer 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stop alcohol then repeat after 3-6 months.</a:t>
            </a:r>
          </a:p>
          <a:p>
            <a:pPr marL="514350" indent="-514350">
              <a:buAutoNum type="alphaLcPeriod"/>
            </a:pPr>
            <a:r>
              <a:rPr lang="en-US" b="1" dirty="0">
                <a:sym typeface="Wingdings" pitchFamily="2" charset="2"/>
              </a:rPr>
              <a:t>Non alcohol consumer 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treat metabolic syndrome then repeat after 3-6 months.</a:t>
            </a:r>
            <a:endParaRPr lang="ar-KW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6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Elevation of alkaline </a:t>
            </a:r>
            <a:r>
              <a:rPr lang="en-US" dirty="0" smtClean="0"/>
              <a:t>phosphatase is </a:t>
            </a:r>
            <a:r>
              <a:rPr lang="en-US" dirty="0"/>
              <a:t>seen in normal childhood and adolescence, as well as pregnancy. </a:t>
            </a:r>
          </a:p>
          <a:p>
            <a:r>
              <a:rPr lang="en-US" dirty="0"/>
              <a:t>Nonspecific and can be seen with liver or bone disorders or can be related to medication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5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GGT is a microsomal enzyme that is inducible by alcohol and certain drugs, including warfarin and some anticonvulsants.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6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ASK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34290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Why you did this test?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Who order it for you?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Is it the first time you do it?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you have an idea about it?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Any doctor read it /explain it for you?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53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 Serology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Hepatitis A virus (HAV), hepatitis B virus (HBV) and, less often, hepatitis C virus (HCV) are the usual causes of acute viral hepatitis.</a:t>
            </a:r>
          </a:p>
          <a:p>
            <a:r>
              <a:rPr lang="en-US" dirty="0" smtClean="0"/>
              <a:t>A </a:t>
            </a:r>
            <a:r>
              <a:rPr lang="en-US" dirty="0"/>
              <a:t>person with symptoms of acute hepatitis should have the following </a:t>
            </a:r>
            <a:r>
              <a:rPr lang="en-US" dirty="0" smtClean="0"/>
              <a:t>three </a:t>
            </a:r>
            <a:r>
              <a:rPr lang="en-US" dirty="0"/>
              <a:t>hepatitis </a:t>
            </a:r>
            <a:r>
              <a:rPr lang="en-US" dirty="0" err="1" smtClean="0"/>
              <a:t>serologies</a:t>
            </a:r>
            <a:r>
              <a:rPr lang="en-US" dirty="0" smtClean="0"/>
              <a:t> performed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IgM</a:t>
            </a:r>
            <a:r>
              <a:rPr lang="en-US" b="1" dirty="0" smtClean="0">
                <a:solidFill>
                  <a:srgbClr val="FF0000"/>
                </a:solidFill>
              </a:rPr>
              <a:t> anti-HAV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hepatitis </a:t>
            </a:r>
            <a:r>
              <a:rPr lang="en-US" b="1" dirty="0">
                <a:solidFill>
                  <a:srgbClr val="FF0000"/>
                </a:solidFill>
              </a:rPr>
              <a:t>B surface antigen (</a:t>
            </a:r>
            <a:r>
              <a:rPr lang="en-US" b="1" dirty="0" err="1">
                <a:solidFill>
                  <a:srgbClr val="FF0000"/>
                </a:solidFill>
              </a:rPr>
              <a:t>HBsAg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anti-HCV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Presented in microbiology section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80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Hyperurecemia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Deposition of monosodium </a:t>
            </a:r>
            <a:r>
              <a:rPr lang="en-US" b="1" dirty="0" err="1"/>
              <a:t>urate</a:t>
            </a:r>
            <a:r>
              <a:rPr lang="en-US" b="1" dirty="0"/>
              <a:t> monohydrate in the </a:t>
            </a:r>
            <a:r>
              <a:rPr lang="en-US" b="1" dirty="0" err="1"/>
              <a:t>synovium</a:t>
            </a:r>
            <a:r>
              <a:rPr lang="en-US" b="1" dirty="0"/>
              <a:t>.</a:t>
            </a:r>
          </a:p>
          <a:p>
            <a:r>
              <a:rPr lang="en-US" b="1" dirty="0"/>
              <a:t>Uric acid &gt; 450 </a:t>
            </a:r>
            <a:r>
              <a:rPr lang="en-US" b="1" dirty="0" err="1"/>
              <a:t>Mmol</a:t>
            </a:r>
            <a:r>
              <a:rPr lang="en-US" b="1" dirty="0"/>
              <a:t>/l.</a:t>
            </a:r>
          </a:p>
          <a:p>
            <a:r>
              <a:rPr lang="en-US" b="1" dirty="0"/>
              <a:t>Management (RAPRIOP):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/>
              <a:t> reassurance: resolves within 2 weeks.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/>
              <a:t> advice: reduce alcohol intake/loose weight if obese/avoid food rich in purines (liver, yeast, kidney, seafood, oily fish e.g. sardines)/Aspirin at low dose increase gout (safe dose 75-150mg).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/>
              <a:t> prescription: 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NSAIDs</a:t>
            </a:r>
            <a:r>
              <a:rPr lang="en-US" b="1" dirty="0" smtClean="0">
                <a:solidFill>
                  <a:srgbClr val="7030A0"/>
                </a:solidFill>
              </a:rPr>
              <a:t>.(It’s not an option in uncontrolled hypertensive patients)</a:t>
            </a:r>
            <a:endParaRPr lang="en-US" b="1" dirty="0">
              <a:solidFill>
                <a:srgbClr val="7030A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err="1"/>
              <a:t>Intraarticular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cortisone </a:t>
            </a:r>
            <a:r>
              <a:rPr lang="en-US" b="1" dirty="0"/>
              <a:t>injection</a:t>
            </a:r>
            <a:r>
              <a:rPr lang="en-US" b="1" dirty="0" smtClean="0"/>
              <a:t>.</a:t>
            </a:r>
            <a:r>
              <a:rPr lang="en-US" b="1" dirty="0">
                <a:solidFill>
                  <a:srgbClr val="7030A0"/>
                </a:solidFill>
              </a:rPr>
              <a:t> .(It’s not an option in uncontrolled hypertensive patients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Colchicine</a:t>
            </a:r>
            <a:r>
              <a:rPr lang="en-US" b="1" dirty="0"/>
              <a:t> (lower onset of action) </a:t>
            </a:r>
            <a:r>
              <a:rPr lang="en-US" b="1" dirty="0">
                <a:sym typeface="Wingdings" pitchFamily="2" charset="2"/>
              </a:rPr>
              <a:t> SE </a:t>
            </a:r>
            <a:r>
              <a:rPr lang="en-US" b="1" dirty="0">
                <a:solidFill>
                  <a:srgbClr val="00B0F0"/>
                </a:solidFill>
                <a:sym typeface="Wingdings" pitchFamily="2" charset="2"/>
              </a:rPr>
              <a:t>diarrhea 500Mcg </a:t>
            </a:r>
            <a:r>
              <a:rPr lang="en-US" b="1" dirty="0" err="1">
                <a:solidFill>
                  <a:srgbClr val="00B0F0"/>
                </a:solidFill>
                <a:sym typeface="Wingdings" pitchFamily="2" charset="2"/>
              </a:rPr>
              <a:t>bd</a:t>
            </a:r>
            <a:r>
              <a:rPr lang="en-US" b="1" dirty="0">
                <a:solidFill>
                  <a:srgbClr val="00B0F0"/>
                </a:solidFill>
                <a:sym typeface="Wingdings" pitchFamily="2" charset="2"/>
              </a:rPr>
              <a:t> max 6mg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.(only can be used with uncontrolled hypertensive patients)</a:t>
            </a:r>
            <a:endParaRPr lang="en-US" b="1" dirty="0">
              <a:solidFill>
                <a:srgbClr val="7030A0"/>
              </a:solidFill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Oral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steroids</a:t>
            </a:r>
            <a:r>
              <a:rPr lang="en-US" b="1" dirty="0">
                <a:sym typeface="Wingdings" pitchFamily="2" charset="2"/>
              </a:rPr>
              <a:t> 15mg od.</a:t>
            </a:r>
          </a:p>
          <a:p>
            <a:pPr marL="514350" indent="-514350">
              <a:buAutoNum type="arabicPeriod"/>
            </a:pPr>
            <a:r>
              <a:rPr lang="en-US" b="1" dirty="0">
                <a:sym typeface="Wingdings" pitchFamily="2" charset="2"/>
              </a:rPr>
              <a:t>If no response 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allopurinol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zyloric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100mg)or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febuxostat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adenouric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80mg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od)</a:t>
            </a:r>
            <a:r>
              <a:rPr lang="en-US" b="1" dirty="0" smtClean="0">
                <a:sym typeface="Wingdings" pitchFamily="2" charset="2"/>
              </a:rPr>
              <a:t>. </a:t>
            </a:r>
            <a:r>
              <a:rPr lang="en-US" b="1" dirty="0">
                <a:sym typeface="Wingdings" pitchFamily="2" charset="2"/>
              </a:rPr>
              <a:t>(start after 2 weeks of settling of </a:t>
            </a:r>
            <a:r>
              <a:rPr lang="en-US" b="1" dirty="0" smtClean="0">
                <a:sym typeface="Wingdings" pitchFamily="2" charset="2"/>
              </a:rPr>
              <a:t>symptoms </a:t>
            </a:r>
            <a:r>
              <a:rPr lang="en-US" b="1" dirty="0">
                <a:sym typeface="Wingdings" pitchFamily="2" charset="2"/>
              </a:rPr>
              <a:t>increase </a:t>
            </a:r>
            <a:r>
              <a:rPr lang="en-US" b="1" dirty="0" smtClean="0">
                <a:sym typeface="Wingdings" pitchFamily="2" charset="2"/>
              </a:rPr>
              <a:t>dose of </a:t>
            </a:r>
            <a:r>
              <a:rPr lang="en-US" b="1" dirty="0" err="1" smtClean="0">
                <a:sym typeface="Wingdings" pitchFamily="2" charset="2"/>
              </a:rPr>
              <a:t>zyloric</a:t>
            </a:r>
            <a:r>
              <a:rPr lang="en-US" b="1" dirty="0" smtClean="0">
                <a:sym typeface="Wingdings" pitchFamily="2" charset="2"/>
              </a:rPr>
              <a:t> till </a:t>
            </a:r>
            <a:r>
              <a:rPr lang="en-US" b="1" dirty="0">
                <a:sym typeface="Wingdings" pitchFamily="2" charset="2"/>
              </a:rPr>
              <a:t>uric acid &lt; </a:t>
            </a:r>
            <a:r>
              <a:rPr lang="en-US" b="1" dirty="0" smtClean="0">
                <a:sym typeface="Wingdings" pitchFamily="2" charset="2"/>
              </a:rPr>
              <a:t>300Mmol</a:t>
            </a:r>
            <a:endParaRPr lang="en-US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en-US" b="1" dirty="0">
                <a:sym typeface="Wingdings" pitchFamily="2" charset="2"/>
              </a:rPr>
              <a:t> referral: if </a:t>
            </a:r>
            <a:r>
              <a:rPr lang="en-US" b="1" dirty="0" err="1">
                <a:sym typeface="Wingdings" pitchFamily="2" charset="2"/>
              </a:rPr>
              <a:t>hyperurecemia</a:t>
            </a:r>
            <a:r>
              <a:rPr lang="en-US" b="1" dirty="0">
                <a:sym typeface="Wingdings" pitchFamily="2" charset="2"/>
              </a:rPr>
              <a:t> with </a:t>
            </a:r>
            <a:r>
              <a:rPr lang="en-US" b="1" dirty="0" err="1">
                <a:sym typeface="Wingdings" pitchFamily="2" charset="2"/>
              </a:rPr>
              <a:t>ureate</a:t>
            </a:r>
            <a:r>
              <a:rPr lang="en-US" b="1" dirty="0">
                <a:sym typeface="Wingdings" pitchFamily="2" charset="2"/>
              </a:rPr>
              <a:t> stone and recurrent UTI  urology.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81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investigations:</a:t>
            </a:r>
          </a:p>
          <a:p>
            <a:pPr marL="514350" indent="-514350">
              <a:buAutoNum type="arabicPeriod"/>
            </a:pPr>
            <a:r>
              <a:rPr lang="en-US" b="1" dirty="0"/>
              <a:t>Uric acid.</a:t>
            </a:r>
          </a:p>
          <a:p>
            <a:pPr marL="514350" indent="-514350">
              <a:buAutoNum type="arabicPeriod"/>
            </a:pPr>
            <a:r>
              <a:rPr lang="en-US" b="1" dirty="0"/>
              <a:t>ESR (high).</a:t>
            </a:r>
          </a:p>
          <a:p>
            <a:pPr marL="514350" indent="-514350">
              <a:buAutoNum type="arabicPeriod"/>
            </a:pPr>
            <a:r>
              <a:rPr lang="en-US" b="1" dirty="0"/>
              <a:t>WBS (high).</a:t>
            </a:r>
          </a:p>
          <a:p>
            <a:pPr marL="514350" indent="-514350">
              <a:buAutoNum type="arabicPeriod"/>
            </a:pPr>
            <a:r>
              <a:rPr lang="en-US" b="1" dirty="0"/>
              <a:t>Microscopy of synovial fluid (needle like crystals).</a:t>
            </a:r>
          </a:p>
          <a:p>
            <a:pPr marL="514350" indent="-514350">
              <a:buAutoNum type="arabicPeriod"/>
            </a:pPr>
            <a:r>
              <a:rPr lang="en-US" b="1" dirty="0"/>
              <a:t>X-ray (soft tissue swelling/erosion if severe).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/>
              <a:t> observation: after 2 weeks of NSAID to see response.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/>
              <a:t> prevention: (indication for allopurinol)</a:t>
            </a:r>
          </a:p>
          <a:p>
            <a:pPr marL="514350" indent="-514350">
              <a:buAutoNum type="arabicPeriod"/>
            </a:pPr>
            <a:r>
              <a:rPr lang="en-US" b="1" dirty="0"/>
              <a:t>Recurrent attacks &gt;/= 2/y.</a:t>
            </a:r>
          </a:p>
          <a:p>
            <a:pPr marL="514350" indent="-514350">
              <a:buAutoNum type="arabicPeriod"/>
            </a:pPr>
            <a:r>
              <a:rPr lang="en-US" b="1" dirty="0"/>
              <a:t>Tophi.</a:t>
            </a:r>
          </a:p>
          <a:p>
            <a:pPr marL="514350" indent="-514350">
              <a:buAutoNum type="arabicPeriod"/>
            </a:pPr>
            <a:r>
              <a:rPr lang="en-US" b="1" dirty="0"/>
              <a:t>Renal disease.</a:t>
            </a:r>
          </a:p>
          <a:p>
            <a:pPr marL="514350" indent="-514350">
              <a:buAutoNum type="arabicPeriod"/>
            </a:pPr>
            <a:r>
              <a:rPr lang="en-US" b="1" dirty="0"/>
              <a:t>Uric acid renal stones.</a:t>
            </a:r>
          </a:p>
          <a:p>
            <a:pPr marL="514350" indent="-514350">
              <a:buAutoNum type="arabicPeriod"/>
            </a:pPr>
            <a:r>
              <a:rPr lang="en-US" b="1" dirty="0"/>
              <a:t>Prophylaxis if on cytotoxic or diuretics.</a:t>
            </a:r>
          </a:p>
          <a:p>
            <a:pPr marL="514350" indent="-514350">
              <a:buAutoNum type="arabicPeriod"/>
            </a:pPr>
            <a:r>
              <a:rPr lang="en-US" b="1" dirty="0"/>
              <a:t>Radiological findings of chronic disease.</a:t>
            </a:r>
          </a:p>
          <a:p>
            <a:pPr marL="514350" indent="-514350">
              <a:buAutoNum type="arabicPeriod"/>
            </a:pPr>
            <a:r>
              <a:rPr lang="en-US" b="1" dirty="0"/>
              <a:t>Urine uric acid &gt; 1100 mg/dl (6.5mmol).</a:t>
            </a:r>
            <a:endParaRPr lang="ar-KW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3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FBS, RBS, HbA1c, IFG, IGT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 diagnose diabetes:</a:t>
            </a:r>
          </a:p>
          <a:p>
            <a:pPr marL="514350" indent="-514350">
              <a:buAutoNum type="arabicPeriod"/>
            </a:pPr>
            <a:r>
              <a:rPr lang="en-US" b="1" dirty="0"/>
              <a:t>HbA1c &gt;/= 6.5%</a:t>
            </a:r>
          </a:p>
          <a:p>
            <a:pPr marL="514350" indent="-514350">
              <a:buAutoNum type="arabicPeriod"/>
            </a:pPr>
            <a:r>
              <a:rPr lang="en-US" b="1" dirty="0"/>
              <a:t>FBS &gt;/= 7mmol/l</a:t>
            </a:r>
          </a:p>
          <a:p>
            <a:pPr marL="514350" indent="-514350">
              <a:buAutoNum type="arabicPeriod"/>
            </a:pPr>
            <a:r>
              <a:rPr lang="en-US" b="1" dirty="0"/>
              <a:t>RBS &gt;/= 11.1 </a:t>
            </a:r>
            <a:r>
              <a:rPr lang="en-US" b="1" dirty="0" err="1"/>
              <a:t>mmol</a:t>
            </a:r>
            <a:r>
              <a:rPr lang="en-US" b="1" dirty="0"/>
              <a:t>/l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Prediabetes</a:t>
            </a:r>
            <a:r>
              <a:rPr lang="en-US" b="1" dirty="0" smtClean="0">
                <a:solidFill>
                  <a:srgbClr val="FF0000"/>
                </a:solidFill>
              </a:rPr>
              <a:t> cut points:</a:t>
            </a:r>
          </a:p>
          <a:p>
            <a:pPr marL="514350" indent="-514350">
              <a:buAutoNum type="arabicPeriod"/>
            </a:pPr>
            <a:r>
              <a:rPr lang="en-US" b="1" dirty="0"/>
              <a:t>IFG 5.6-6.9 </a:t>
            </a:r>
            <a:r>
              <a:rPr lang="en-US" b="1" dirty="0" err="1"/>
              <a:t>mmol</a:t>
            </a:r>
            <a:r>
              <a:rPr lang="en-US" b="1" dirty="0"/>
              <a:t>/l</a:t>
            </a:r>
          </a:p>
          <a:p>
            <a:pPr marL="514350" indent="-514350">
              <a:buAutoNum type="arabicPeriod"/>
            </a:pPr>
            <a:r>
              <a:rPr lang="en-US" b="1" dirty="0"/>
              <a:t>IGT 7.8-11 </a:t>
            </a:r>
            <a:r>
              <a:rPr lang="en-US" b="1" dirty="0" err="1"/>
              <a:t>mmol</a:t>
            </a:r>
            <a:r>
              <a:rPr lang="en-US" b="1" dirty="0"/>
              <a:t>/l</a:t>
            </a:r>
          </a:p>
          <a:p>
            <a:pPr marL="514350" indent="-514350">
              <a:buAutoNum type="arabicPeriod"/>
            </a:pPr>
            <a:r>
              <a:rPr lang="en-US" b="1" dirty="0"/>
              <a:t>HbA1c 5.7-6.4%</a:t>
            </a:r>
            <a:endParaRPr lang="ar-KW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32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Prostate specific antigen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fontAlgn="t"/>
            <a:r>
              <a:rPr lang="en-US" b="1" dirty="0" smtClean="0">
                <a:solidFill>
                  <a:srgbClr val="FF0000"/>
                </a:solidFill>
              </a:rPr>
              <a:t>3 Ng/ml from 50-59y</a:t>
            </a:r>
            <a:endParaRPr lang="en-US" dirty="0">
              <a:solidFill>
                <a:srgbClr val="FF0000"/>
              </a:solidFill>
            </a:endParaRPr>
          </a:p>
          <a:p>
            <a:pPr fontAlgn="t"/>
            <a:r>
              <a:rPr lang="en-US" b="1" dirty="0" smtClean="0">
                <a:solidFill>
                  <a:srgbClr val="0070C0"/>
                </a:solidFill>
              </a:rPr>
              <a:t>4 Ng/ml from 60-69</a:t>
            </a:r>
            <a:endParaRPr lang="en-US" dirty="0">
              <a:solidFill>
                <a:srgbClr val="0070C0"/>
              </a:solidFill>
            </a:endParaRPr>
          </a:p>
          <a:p>
            <a:pPr fontAlgn="t"/>
            <a:r>
              <a:rPr lang="en-US" b="1" dirty="0" smtClean="0">
                <a:solidFill>
                  <a:srgbClr val="00B050"/>
                </a:solidFill>
              </a:rPr>
              <a:t>5 Ng/ml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&gt; </a:t>
            </a:r>
            <a:r>
              <a:rPr lang="en-US" b="1" dirty="0">
                <a:solidFill>
                  <a:srgbClr val="00B050"/>
                </a:solidFill>
              </a:rPr>
              <a:t>70 y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46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In older men the prevalence is:</a:t>
            </a:r>
          </a:p>
          <a:p>
            <a:pPr marL="0" indent="0">
              <a:buNone/>
            </a:pPr>
            <a:r>
              <a:rPr lang="en-US" b="1" dirty="0"/>
              <a:t>50% at the age of 50 y.</a:t>
            </a:r>
          </a:p>
          <a:p>
            <a:pPr marL="0" indent="0">
              <a:buNone/>
            </a:pPr>
            <a:r>
              <a:rPr lang="en-US" b="1" dirty="0"/>
              <a:t>80% at the age of 80 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Voiding symptoms/storage symptoms (irritation)/ post micturition.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Complications:</a:t>
            </a:r>
          </a:p>
          <a:p>
            <a:pPr marL="514350" indent="-514350">
              <a:buAutoNum type="arabicPeriod"/>
            </a:pPr>
            <a:r>
              <a:rPr lang="en-US" b="1" dirty="0"/>
              <a:t>Recurrent UTI.</a:t>
            </a:r>
          </a:p>
          <a:p>
            <a:pPr marL="514350" indent="-514350">
              <a:buAutoNum type="arabicPeriod"/>
            </a:pPr>
            <a:r>
              <a:rPr lang="en-US" b="1" dirty="0"/>
              <a:t>Retention of urine.</a:t>
            </a:r>
          </a:p>
          <a:p>
            <a:pPr marL="514350" indent="-514350">
              <a:buAutoNum type="arabicPeriod"/>
            </a:pPr>
            <a:r>
              <a:rPr lang="en-US" b="1" dirty="0"/>
              <a:t>Obstructive </a:t>
            </a:r>
            <a:r>
              <a:rPr lang="en-US" b="1" dirty="0" err="1"/>
              <a:t>uropathy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Cases of raised PSA:</a:t>
            </a:r>
          </a:p>
          <a:p>
            <a:pPr marL="514350" indent="-514350">
              <a:buAutoNum type="arabicPeriod"/>
            </a:pPr>
            <a:r>
              <a:rPr lang="en-US" b="1" dirty="0"/>
              <a:t>BPH.</a:t>
            </a:r>
          </a:p>
          <a:p>
            <a:pPr marL="514350" indent="-514350">
              <a:buAutoNum type="arabicPeriod"/>
            </a:pPr>
            <a:r>
              <a:rPr lang="en-US" b="1" dirty="0"/>
              <a:t>Prostatitis and UTI (1 m after treatment).</a:t>
            </a:r>
          </a:p>
          <a:p>
            <a:pPr marL="514350" indent="-514350">
              <a:buAutoNum type="arabicPeriod"/>
            </a:pPr>
            <a:r>
              <a:rPr lang="en-US" b="1" dirty="0"/>
              <a:t>Ejaculation (48hr).</a:t>
            </a:r>
          </a:p>
          <a:p>
            <a:pPr marL="514350" indent="-514350">
              <a:buAutoNum type="arabicPeriod"/>
            </a:pPr>
            <a:r>
              <a:rPr lang="en-US" b="1" dirty="0"/>
              <a:t>Exercise (48hr).</a:t>
            </a:r>
          </a:p>
          <a:p>
            <a:pPr marL="514350" indent="-514350">
              <a:buAutoNum type="arabicPeriod"/>
            </a:pPr>
            <a:r>
              <a:rPr lang="en-US" b="1" dirty="0"/>
              <a:t>Urinary retention.</a:t>
            </a:r>
          </a:p>
          <a:p>
            <a:pPr marL="514350" indent="-514350">
              <a:buAutoNum type="arabicPeriod"/>
            </a:pPr>
            <a:r>
              <a:rPr lang="en-US" b="1" dirty="0"/>
              <a:t>Instrumentation of the urinary 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03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Management:</a:t>
            </a:r>
          </a:p>
          <a:p>
            <a:pPr marL="0" indent="0">
              <a:buNone/>
            </a:pPr>
            <a:r>
              <a:rPr lang="en-US" b="1" dirty="0"/>
              <a:t>Watchful waiting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Alpha antagonist </a:t>
            </a:r>
            <a:r>
              <a:rPr lang="en-US" b="1" dirty="0"/>
              <a:t>(</a:t>
            </a:r>
            <a:r>
              <a:rPr lang="en-US" b="1" dirty="0" err="1"/>
              <a:t>tamsulosin</a:t>
            </a:r>
            <a:r>
              <a:rPr lang="en-US" b="1" dirty="0"/>
              <a:t> (</a:t>
            </a:r>
            <a:r>
              <a:rPr lang="en-US" b="1" dirty="0" err="1" smtClean="0"/>
              <a:t>Omnic</a:t>
            </a:r>
            <a:r>
              <a:rPr lang="en-US" b="1" dirty="0" smtClean="0"/>
              <a:t> 0.4mg)/</a:t>
            </a:r>
            <a:r>
              <a:rPr lang="en-US" b="1" dirty="0" err="1"/>
              <a:t>alfuzosin</a:t>
            </a:r>
            <a:r>
              <a:rPr lang="en-US" b="1" dirty="0"/>
              <a:t> (</a:t>
            </a:r>
            <a:r>
              <a:rPr lang="en-US" b="1" dirty="0" err="1" smtClean="0"/>
              <a:t>xatral</a:t>
            </a:r>
            <a:r>
              <a:rPr lang="en-US" b="1" dirty="0" smtClean="0"/>
              <a:t> 10mg) </a:t>
            </a:r>
            <a:r>
              <a:rPr lang="en-US" b="1" dirty="0">
                <a:sym typeface="Wingdings" pitchFamily="2" charset="2"/>
              </a:rPr>
              <a:t> decrease symptoms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SI: retrograde ejaculation, postural hypotension</a:t>
            </a:r>
            <a:endParaRPr lang="en-US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5 alpha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reductase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>
                <a:sym typeface="Wingdings" pitchFamily="2" charset="2"/>
              </a:rPr>
              <a:t>(</a:t>
            </a:r>
            <a:r>
              <a:rPr lang="en-US" b="1" dirty="0" err="1" smtClean="0">
                <a:sym typeface="Wingdings" pitchFamily="2" charset="2"/>
              </a:rPr>
              <a:t>finasteride</a:t>
            </a:r>
            <a:r>
              <a:rPr lang="en-US" b="1" dirty="0" smtClean="0">
                <a:sym typeface="Wingdings" pitchFamily="2" charset="2"/>
              </a:rPr>
              <a:t>/</a:t>
            </a:r>
            <a:r>
              <a:rPr lang="en-US" b="1" dirty="0" err="1" smtClean="0">
                <a:sym typeface="Wingdings" pitchFamily="2" charset="2"/>
              </a:rPr>
              <a:t>Proscar</a:t>
            </a:r>
            <a:r>
              <a:rPr lang="en-US" b="1" dirty="0" smtClean="0">
                <a:sym typeface="Wingdings" pitchFamily="2" charset="2"/>
              </a:rPr>
              <a:t> 5mg) </a:t>
            </a:r>
            <a:r>
              <a:rPr lang="en-US" b="1" dirty="0">
                <a:sym typeface="Wingdings" pitchFamily="2" charset="2"/>
              </a:rPr>
              <a:t> decrease progression (needs 6 m to show proper effect, decrease PSA by 50%)</a:t>
            </a:r>
            <a:endParaRPr lang="ar-KW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11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Subclinical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High TSH &amp; normal T4.</a:t>
            </a:r>
          </a:p>
          <a:p>
            <a:r>
              <a:rPr lang="en-US" b="1" dirty="0"/>
              <a:t>Presence or absence of mild symptoms of hypothyroidism.</a:t>
            </a:r>
          </a:p>
          <a:p>
            <a:r>
              <a:rPr lang="en-US" b="1" dirty="0"/>
              <a:t>Risk of progression to overt hypothyroidism is 2-5% per year (higher in men).</a:t>
            </a:r>
          </a:p>
          <a:p>
            <a:r>
              <a:rPr lang="en-US" b="1" dirty="0"/>
              <a:t>Risk increased by presence of thyroid autoantibodies (thyroid peroxidase </a:t>
            </a:r>
            <a:r>
              <a:rPr lang="en-US" b="1" dirty="0" smtClean="0"/>
              <a:t>AB</a:t>
            </a:r>
            <a:r>
              <a:rPr lang="en-US" b="1" dirty="0" smtClean="0">
                <a:solidFill>
                  <a:srgbClr val="FF0000"/>
                </a:solidFill>
              </a:rPr>
              <a:t>) thyroglobulin AB used for thyroid cancer follow up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Treat subclinical hypothyroidism patient if:</a:t>
            </a:r>
          </a:p>
          <a:p>
            <a:pPr marL="514350" indent="-514350">
              <a:buAutoNum type="arabicPeriod"/>
            </a:pPr>
            <a:r>
              <a:rPr lang="en-US" b="1" dirty="0"/>
              <a:t>TSH &gt; 10.</a:t>
            </a:r>
          </a:p>
          <a:p>
            <a:pPr marL="514350" indent="-514350">
              <a:buAutoNum type="arabicPeriod"/>
            </a:pPr>
            <a:r>
              <a:rPr lang="en-US" b="1" dirty="0"/>
              <a:t>Thyroid autoantibodies +</a:t>
            </a:r>
            <a:r>
              <a:rPr lang="en-US" b="1" dirty="0" err="1"/>
              <a:t>ve</a:t>
            </a:r>
            <a:r>
              <a:rPr lang="en-US" b="1" dirty="0"/>
              <a:t>.</a:t>
            </a:r>
          </a:p>
          <a:p>
            <a:pPr marL="514350" indent="-514350">
              <a:buAutoNum type="arabicPeriod"/>
            </a:pPr>
            <a:r>
              <a:rPr lang="en-US" b="1" dirty="0"/>
              <a:t>Other autoimmune disorders.</a:t>
            </a:r>
          </a:p>
          <a:p>
            <a:pPr marL="514350" indent="-514350">
              <a:buAutoNum type="arabicPeriod"/>
            </a:pPr>
            <a:r>
              <a:rPr lang="en-US" b="1" dirty="0"/>
              <a:t>Previous treatment of Graves’s disease.</a:t>
            </a:r>
          </a:p>
          <a:p>
            <a:pPr marL="514350" indent="-514350">
              <a:buAutoNum type="arabicPeriod"/>
            </a:pPr>
            <a:r>
              <a:rPr lang="en-US" b="1" dirty="0"/>
              <a:t>Symptomatic</a:t>
            </a:r>
            <a:r>
              <a:rPr lang="en-US" b="1" dirty="0" smtClean="0"/>
              <a:t>.(</a:t>
            </a:r>
            <a:r>
              <a:rPr lang="en-US" b="1" dirty="0" err="1" smtClean="0"/>
              <a:t>wt</a:t>
            </a:r>
            <a:r>
              <a:rPr lang="en-US" b="1" dirty="0" smtClean="0"/>
              <a:t> gain, cold intolerance, </a:t>
            </a:r>
            <a:r>
              <a:rPr lang="en-US" b="1" dirty="0" err="1" smtClean="0"/>
              <a:t>bradycardia</a:t>
            </a:r>
            <a:r>
              <a:rPr lang="en-US" b="1" dirty="0"/>
              <a:t> </a:t>
            </a:r>
            <a:r>
              <a:rPr lang="en-US" b="1" dirty="0" smtClean="0"/>
              <a:t>or constipation)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Hypercholesterolemia.  </a:t>
            </a:r>
            <a:endParaRPr lang="ar-KW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81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90" y="1924485"/>
            <a:ext cx="7693819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4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function test and </a:t>
            </a:r>
            <a:r>
              <a:rPr lang="en-US" dirty="0" err="1" smtClean="0"/>
              <a:t>eGFR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CR, UREA </a:t>
            </a:r>
            <a:r>
              <a:rPr lang="en-US" b="1" dirty="0" smtClean="0">
                <a:solidFill>
                  <a:srgbClr val="FF0000"/>
                </a:solidFill>
              </a:rPr>
              <a:t>(hormonal supplements in adults!!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286000"/>
            <a:ext cx="6219825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49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28 years old lady complains of easy fatigability, hair loss and palpitation since the last 3 month.</a:t>
            </a:r>
          </a:p>
          <a:p>
            <a:r>
              <a:rPr lang="en-US" dirty="0"/>
              <a:t>Her CBC showed</a:t>
            </a:r>
          </a:p>
          <a:p>
            <a:pPr marL="0" indent="241093" defTabSz="321457">
              <a:spcBef>
                <a:spcPts val="0"/>
              </a:spcBef>
              <a:buNone/>
              <a:defRPr sz="1800"/>
            </a:pPr>
            <a:r>
              <a:rPr lang="en-US" b="1" dirty="0" smtClean="0">
                <a:solidFill>
                  <a:srgbClr val="FF0000"/>
                </a:solidFill>
              </a:rPr>
              <a:t>RBC 4.28 LOW         MCV 69.9 LOW</a:t>
            </a:r>
          </a:p>
          <a:p>
            <a:pPr marL="0" indent="241093" defTabSz="321457">
              <a:spcBef>
                <a:spcPts val="0"/>
              </a:spcBef>
              <a:buNone/>
              <a:defRPr sz="1800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241093" defTabSz="321457">
              <a:spcBef>
                <a:spcPts val="0"/>
              </a:spcBef>
              <a:buNone/>
              <a:defRPr sz="1800"/>
            </a:pPr>
            <a:r>
              <a:rPr lang="en-US" b="1" dirty="0" smtClean="0">
                <a:solidFill>
                  <a:srgbClr val="FF0000"/>
                </a:solidFill>
              </a:rPr>
              <a:t>HGB 9.7 LOW          HCT 29.9 LOW</a:t>
            </a:r>
          </a:p>
          <a:p>
            <a:pPr marL="0" indent="241093" defTabSz="321457">
              <a:spcBef>
                <a:spcPts val="0"/>
              </a:spcBef>
              <a:buNone/>
              <a:defRPr sz="1800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241093" defTabSz="321457">
              <a:spcBef>
                <a:spcPts val="0"/>
              </a:spcBef>
              <a:buNone/>
              <a:defRPr sz="1800"/>
            </a:pPr>
            <a:r>
              <a:rPr lang="en-US" b="1" dirty="0" smtClean="0">
                <a:solidFill>
                  <a:srgbClr val="FF0000"/>
                </a:solidFill>
              </a:rPr>
              <a:t>MCH 22.6 LOW        MCHC 32.2 LOW</a:t>
            </a:r>
          </a:p>
          <a:p>
            <a:pPr marL="0" indent="241093" defTabSz="321457">
              <a:spcBef>
                <a:spcPts val="0"/>
              </a:spcBef>
              <a:buNone/>
              <a:defRPr sz="1800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241093" defTabSz="321457">
              <a:spcBef>
                <a:spcPts val="0"/>
              </a:spcBef>
              <a:buNone/>
              <a:defRPr sz="1800"/>
            </a:pPr>
            <a:r>
              <a:rPr lang="en-US" b="1" dirty="0" smtClean="0">
                <a:solidFill>
                  <a:srgbClr val="FF0000"/>
                </a:solidFill>
              </a:rPr>
              <a:t>RDW 18.4 HIGH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27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Microalbuminuria</a:t>
            </a:r>
            <a:r>
              <a:rPr lang="en-US" dirty="0"/>
              <a:t> (MA) is defined as a persistent elevation of albumin in the urine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(&gt;20 to &lt;200 </a:t>
            </a:r>
            <a:r>
              <a:rPr lang="en-US" b="1" dirty="0" err="1" smtClean="0">
                <a:solidFill>
                  <a:srgbClr val="FF0000"/>
                </a:solidFill>
              </a:rPr>
              <a:t>microg</a:t>
            </a:r>
            <a:r>
              <a:rPr lang="en-US" b="1" dirty="0" smtClean="0">
                <a:solidFill>
                  <a:srgbClr val="FF0000"/>
                </a:solidFill>
              </a:rPr>
              <a:t>/min).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Other tests section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diabetic patients treat with ACE INH even if the patient is not hypertensive.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5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Autoimmune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33CC"/>
                </a:solidFill>
              </a:rPr>
              <a:t>Routine clinical tests: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ESR and CRP; ↑ ↑ in </a:t>
            </a:r>
            <a:r>
              <a:rPr lang="en-US" sz="2000" b="1" dirty="0" smtClean="0">
                <a:solidFill>
                  <a:srgbClr val="339933"/>
                </a:solidFill>
              </a:rPr>
              <a:t>inflammation</a:t>
            </a:r>
            <a:endParaRPr lang="en-US" sz="2000" b="1" dirty="0">
              <a:solidFill>
                <a:srgbClr val="339933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CBC: anemia and ↓ platelet and ↓ WBCs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routine chemistry panels which may </a:t>
            </a:r>
            <a:r>
              <a:rPr lang="en-US" sz="2000" b="1" dirty="0" smtClean="0">
                <a:solidFill>
                  <a:srgbClr val="339933"/>
                </a:solidFill>
              </a:rPr>
              <a:t>reveal:</a:t>
            </a:r>
            <a:endParaRPr lang="en-US" sz="2000" b="1" dirty="0">
              <a:solidFill>
                <a:srgbClr val="339933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kidney involvement; ↑ ↑ BUN &amp; </a:t>
            </a:r>
            <a:r>
              <a:rPr lang="en-US" sz="2000" b="1" dirty="0" err="1">
                <a:solidFill>
                  <a:srgbClr val="339933"/>
                </a:solidFill>
              </a:rPr>
              <a:t>creatinine</a:t>
            </a:r>
            <a:endParaRPr lang="en-US" sz="2000" b="1" dirty="0">
              <a:solidFill>
                <a:srgbClr val="339933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abnormalities of liver function tests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solidFill>
                  <a:srgbClr val="339933"/>
                </a:solidFill>
              </a:rPr>
              <a:t>↑ muscle enzymes (CPK)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8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Lab Diagnosis of RA: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>
                <a:solidFill>
                  <a:srgbClr val="FF33CC"/>
                </a:solidFill>
              </a:rPr>
              <a:t>Rheumatoid factor:</a:t>
            </a:r>
            <a:r>
              <a:rPr lang="en-US" b="1" dirty="0">
                <a:solidFill>
                  <a:srgbClr val="339933"/>
                </a:solidFill>
              </a:rPr>
              <a:t> -</a:t>
            </a:r>
            <a:r>
              <a:rPr lang="en-US" b="1" dirty="0" err="1">
                <a:solidFill>
                  <a:srgbClr val="339933"/>
                </a:solidFill>
              </a:rPr>
              <a:t>ve</a:t>
            </a:r>
            <a:r>
              <a:rPr lang="en-US" b="1" dirty="0">
                <a:solidFill>
                  <a:srgbClr val="339933"/>
                </a:solidFill>
              </a:rPr>
              <a:t> in 30 % early in illness; can repeat 6 - 12 </a:t>
            </a:r>
            <a:r>
              <a:rPr lang="en-US" b="1" dirty="0" err="1">
                <a:solidFill>
                  <a:srgbClr val="339933"/>
                </a:solidFill>
              </a:rPr>
              <a:t>ms</a:t>
            </a:r>
            <a:r>
              <a:rPr lang="en-US" b="1" dirty="0">
                <a:solidFill>
                  <a:srgbClr val="339933"/>
                </a:solidFill>
              </a:rPr>
              <a:t>; +</a:t>
            </a:r>
            <a:r>
              <a:rPr lang="en-US" b="1" dirty="0" err="1">
                <a:solidFill>
                  <a:srgbClr val="339933"/>
                </a:solidFill>
              </a:rPr>
              <a:t>ve</a:t>
            </a:r>
            <a:r>
              <a:rPr lang="en-US" b="1" dirty="0">
                <a:solidFill>
                  <a:srgbClr val="339933"/>
                </a:solidFill>
              </a:rPr>
              <a:t> in numerous other processes (e.g., lupus; scleroderma; </a:t>
            </a:r>
            <a:r>
              <a:rPr lang="en-US" b="1" dirty="0" err="1">
                <a:solidFill>
                  <a:srgbClr val="339933"/>
                </a:solidFill>
              </a:rPr>
              <a:t>Sj</a:t>
            </a:r>
            <a:r>
              <a:rPr lang="en-US" b="1" dirty="0" err="1">
                <a:solidFill>
                  <a:srgbClr val="339933"/>
                </a:solidFill>
                <a:latin typeface="Arial"/>
              </a:rPr>
              <a:t>ö</a:t>
            </a:r>
            <a:r>
              <a:rPr lang="en-US" b="1" dirty="0" err="1">
                <a:solidFill>
                  <a:srgbClr val="339933"/>
                </a:solidFill>
              </a:rPr>
              <a:t>gren</a:t>
            </a:r>
            <a:r>
              <a:rPr lang="en-US" b="1" dirty="0" err="1">
                <a:solidFill>
                  <a:srgbClr val="339933"/>
                </a:solidFill>
                <a:latin typeface="Arial"/>
              </a:rPr>
              <a:t>’</a:t>
            </a:r>
            <a:r>
              <a:rPr lang="en-US" b="1" dirty="0" err="1">
                <a:solidFill>
                  <a:srgbClr val="339933"/>
                </a:solidFill>
              </a:rPr>
              <a:t>s</a:t>
            </a:r>
            <a:r>
              <a:rPr lang="en-US" b="1" dirty="0">
                <a:solidFill>
                  <a:srgbClr val="339933"/>
                </a:solidFill>
              </a:rPr>
              <a:t> syndrome; neoplastic disease); not an accurate measure of disease progression.</a:t>
            </a:r>
          </a:p>
          <a:p>
            <a:r>
              <a:rPr lang="en-US" b="1" u="sng" dirty="0" err="1">
                <a:solidFill>
                  <a:srgbClr val="FF33CC"/>
                </a:solidFill>
              </a:rPr>
              <a:t>Anticyclic</a:t>
            </a:r>
            <a:r>
              <a:rPr lang="en-US" b="1" u="sng" dirty="0">
                <a:solidFill>
                  <a:srgbClr val="FF33CC"/>
                </a:solidFill>
              </a:rPr>
              <a:t> </a:t>
            </a:r>
            <a:r>
              <a:rPr lang="en-US" b="1" u="sng" dirty="0" err="1">
                <a:solidFill>
                  <a:srgbClr val="FF33CC"/>
                </a:solidFill>
              </a:rPr>
              <a:t>citrullinated</a:t>
            </a:r>
            <a:r>
              <a:rPr lang="en-US" b="1" u="sng" dirty="0">
                <a:solidFill>
                  <a:srgbClr val="FF33CC"/>
                </a:solidFill>
              </a:rPr>
              <a:t> peptide (Anti-CCP) antibody:</a:t>
            </a:r>
            <a:r>
              <a:rPr lang="en-US" b="1" dirty="0">
                <a:solidFill>
                  <a:srgbClr val="339933"/>
                </a:solidFill>
              </a:rPr>
              <a:t> correlate well with disease progression; increases sensitivity when used in combination with RF; more specific than RF.</a:t>
            </a:r>
          </a:p>
          <a:p>
            <a:r>
              <a:rPr lang="en-US" b="1" u="sng" dirty="0">
                <a:solidFill>
                  <a:srgbClr val="FF33CC"/>
                </a:solidFill>
              </a:rPr>
              <a:t>Antinuclear antibody (ANA):</a:t>
            </a:r>
            <a:r>
              <a:rPr lang="en-US" b="1" dirty="0">
                <a:solidFill>
                  <a:srgbClr val="339933"/>
                </a:solidFill>
              </a:rPr>
              <a:t> Limited value for screening </a:t>
            </a:r>
          </a:p>
          <a:p>
            <a:r>
              <a:rPr lang="en-US" b="1" u="sng" dirty="0">
                <a:solidFill>
                  <a:srgbClr val="FF33CC"/>
                </a:solidFill>
              </a:rPr>
              <a:t>Complement levels:</a:t>
            </a:r>
            <a:r>
              <a:rPr lang="en-US" b="1" dirty="0">
                <a:solidFill>
                  <a:srgbClr val="339933"/>
                </a:solidFill>
              </a:rPr>
              <a:t> Normal or </a:t>
            </a:r>
            <a:r>
              <a:rPr lang="en-US" b="1" dirty="0" smtClean="0">
                <a:solidFill>
                  <a:srgbClr val="339933"/>
                </a:solidFill>
              </a:rPr>
              <a:t>elevated</a:t>
            </a:r>
            <a:endParaRPr lang="en-US" b="1" dirty="0">
              <a:solidFill>
                <a:srgbClr val="339933"/>
              </a:solidFill>
            </a:endParaRPr>
          </a:p>
          <a:p>
            <a:r>
              <a:rPr lang="en-US" b="1" u="sng" dirty="0">
                <a:solidFill>
                  <a:srgbClr val="FF33CC"/>
                </a:solidFill>
              </a:rPr>
              <a:t>Urinalysis:</a:t>
            </a:r>
            <a:r>
              <a:rPr lang="en-US" b="1" dirty="0">
                <a:solidFill>
                  <a:srgbClr val="339933"/>
                </a:solidFill>
              </a:rPr>
              <a:t> hematuria or proteinuria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31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Lab Diagnosis of SLE: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9933"/>
                </a:solidFill>
              </a:rPr>
              <a:t>Anti-nuclear antibody (ANA)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9933"/>
                </a:solidFill>
              </a:rPr>
              <a:t>Anti-DNA antibody: to determine Abs to the genetic material in the cell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9933"/>
                </a:solidFill>
              </a:rPr>
              <a:t>Anti-</a:t>
            </a:r>
            <a:r>
              <a:rPr lang="en-US" b="1" dirty="0" err="1">
                <a:solidFill>
                  <a:srgbClr val="339933"/>
                </a:solidFill>
              </a:rPr>
              <a:t>Sm</a:t>
            </a:r>
            <a:r>
              <a:rPr lang="en-US" b="1" dirty="0">
                <a:solidFill>
                  <a:srgbClr val="339933"/>
                </a:solidFill>
              </a:rPr>
              <a:t> antibody: a </a:t>
            </a:r>
            <a:r>
              <a:rPr lang="en-US" b="1" dirty="0" err="1">
                <a:solidFill>
                  <a:srgbClr val="339933"/>
                </a:solidFill>
              </a:rPr>
              <a:t>ribonucleo</a:t>
            </a:r>
            <a:r>
              <a:rPr lang="en-US" b="1" dirty="0">
                <a:solidFill>
                  <a:srgbClr val="339933"/>
                </a:solidFill>
              </a:rPr>
              <a:t>-protein found in the cell nucleus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9933"/>
                </a:solidFill>
              </a:rPr>
              <a:t>Complement proteins C3 and C4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</a:t>
            </a:r>
            <a:r>
              <a:rPr lang="en-US" dirty="0" smtClean="0"/>
              <a:t> D </a:t>
            </a:r>
            <a:r>
              <a:rPr lang="en-US" dirty="0" err="1" smtClean="0"/>
              <a:t>def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Management plan:( </a:t>
            </a:r>
            <a:r>
              <a:rPr lang="en-US" dirty="0" err="1" smtClean="0"/>
              <a:t>vit</a:t>
            </a:r>
            <a:r>
              <a:rPr lang="en-US" dirty="0" smtClean="0"/>
              <a:t> d 50,000)</a:t>
            </a:r>
          </a:p>
          <a:p>
            <a:r>
              <a:rPr lang="en-US" dirty="0" smtClean="0"/>
              <a:t>Less than 50 one tab every one week for 8 </a:t>
            </a:r>
            <a:r>
              <a:rPr lang="en-US" dirty="0" err="1" smtClean="0"/>
              <a:t>wks</a:t>
            </a:r>
            <a:r>
              <a:rPr lang="en-US" dirty="0" smtClean="0"/>
              <a:t> then one tab monthly for 4 </a:t>
            </a:r>
            <a:r>
              <a:rPr lang="en-US" dirty="0" err="1" smtClean="0"/>
              <a:t>mths</a:t>
            </a:r>
            <a:r>
              <a:rPr lang="en-US" dirty="0" smtClean="0"/>
              <a:t> then repeat test if becomes normal from(75 to 250) preventive dose every 2 </a:t>
            </a:r>
            <a:r>
              <a:rPr lang="en-US" dirty="0" err="1" smtClean="0"/>
              <a:t>mths</a:t>
            </a:r>
            <a:r>
              <a:rPr lang="en-US" dirty="0" smtClean="0"/>
              <a:t> better to be taken for long life</a:t>
            </a:r>
          </a:p>
          <a:p>
            <a:r>
              <a:rPr lang="en-US" dirty="0" smtClean="0"/>
              <a:t>Above 50-75 one tab taken monthly for 6 </a:t>
            </a:r>
            <a:r>
              <a:rPr lang="en-US" dirty="0" err="1" smtClean="0"/>
              <a:t>mths</a:t>
            </a:r>
            <a:r>
              <a:rPr lang="en-US" dirty="0" smtClean="0"/>
              <a:t> then repeat test and if it becomes normal preventive dose better to be taken every 2 </a:t>
            </a:r>
            <a:r>
              <a:rPr lang="en-US" dirty="0" err="1" smtClean="0"/>
              <a:t>mths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71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</a:t>
            </a:r>
            <a:r>
              <a:rPr lang="en-US" dirty="0" smtClean="0"/>
              <a:t> B12 </a:t>
            </a:r>
            <a:r>
              <a:rPr lang="en-US" dirty="0" err="1" smtClean="0"/>
              <a:t>def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Methylcobal</a:t>
            </a:r>
            <a:r>
              <a:rPr lang="en-US" dirty="0" smtClean="0"/>
              <a:t> injection (b12 injection)better than </a:t>
            </a:r>
            <a:r>
              <a:rPr lang="en-US" dirty="0" err="1" smtClean="0"/>
              <a:t>neurobion</a:t>
            </a:r>
            <a:r>
              <a:rPr lang="en-US" dirty="0" smtClean="0"/>
              <a:t> because it’s not painful taken E.O.D for 2 </a:t>
            </a:r>
            <a:r>
              <a:rPr lang="en-US" dirty="0" err="1" smtClean="0"/>
              <a:t>wks</a:t>
            </a:r>
            <a:r>
              <a:rPr lang="en-US" dirty="0" smtClean="0"/>
              <a:t> 6 injection 1gm then tablets  taken for 2 to 3 months.</a:t>
            </a:r>
          </a:p>
          <a:p>
            <a:r>
              <a:rPr lang="en-US" dirty="0" smtClean="0"/>
              <a:t>Stress on diet rich in b12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71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oaccutane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tests should be done monthly to follow patient taken </a:t>
            </a:r>
            <a:r>
              <a:rPr lang="en-US" dirty="0" err="1" smtClean="0"/>
              <a:t>roaccutane</a:t>
            </a:r>
            <a:endParaRPr lang="en-US" dirty="0" smtClean="0"/>
          </a:p>
          <a:p>
            <a:r>
              <a:rPr lang="en-US" dirty="0" smtClean="0"/>
              <a:t>Liver profile , lipid profile(TG),renal profile</a:t>
            </a:r>
          </a:p>
          <a:p>
            <a:r>
              <a:rPr lang="en-US" dirty="0" smtClean="0"/>
              <a:t>SI: dryness, depression and high lipid and liver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57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(FSH, LH,PROLACTIN AND ESTRAIDOL)</a:t>
            </a:r>
          </a:p>
          <a:p>
            <a:r>
              <a:rPr lang="en-US" dirty="0" smtClean="0"/>
              <a:t>Should be done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day of period look for follicular phase normal FSH higher than LH.</a:t>
            </a:r>
          </a:p>
          <a:p>
            <a:r>
              <a:rPr lang="en-US" dirty="0" smtClean="0"/>
              <a:t>If LH higher than FSH think in PCO refer for </a:t>
            </a:r>
            <a:r>
              <a:rPr lang="en-US" b="1" dirty="0" smtClean="0">
                <a:solidFill>
                  <a:srgbClr val="FF0000"/>
                </a:solidFill>
              </a:rPr>
              <a:t>assessment(Rotterdam Criteria)</a:t>
            </a:r>
          </a:p>
          <a:p>
            <a:r>
              <a:rPr lang="en-US" dirty="0" smtClean="0"/>
              <a:t>High FSH and LH with LOW </a:t>
            </a:r>
            <a:r>
              <a:rPr lang="en-US" dirty="0" err="1"/>
              <a:t>E</a:t>
            </a:r>
            <a:r>
              <a:rPr lang="en-US" dirty="0" err="1" smtClean="0"/>
              <a:t>straidol</a:t>
            </a:r>
            <a:r>
              <a:rPr lang="en-US" dirty="0" smtClean="0"/>
              <a:t> in late thirty females think in premature ovarian failure after repeating the test in 4-6 </a:t>
            </a:r>
            <a:r>
              <a:rPr lang="en-US" dirty="0" err="1" smtClean="0"/>
              <a:t>wks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63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Stool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Entameba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 treated by </a:t>
            </a:r>
            <a:r>
              <a:rPr lang="en-US" dirty="0" err="1" smtClean="0"/>
              <a:t>flagyl</a:t>
            </a:r>
            <a:r>
              <a:rPr lang="en-US" dirty="0" smtClean="0"/>
              <a:t> 500mg </a:t>
            </a:r>
            <a:r>
              <a:rPr lang="en-US" dirty="0" err="1" smtClean="0"/>
              <a:t>tds</a:t>
            </a:r>
            <a:r>
              <a:rPr lang="en-US" dirty="0" smtClean="0"/>
              <a:t> for 5 days</a:t>
            </a:r>
          </a:p>
          <a:p>
            <a:r>
              <a:rPr lang="en-US" dirty="0" smtClean="0"/>
              <a:t>Round worms(</a:t>
            </a:r>
            <a:r>
              <a:rPr lang="en-US" dirty="0" err="1" smtClean="0"/>
              <a:t>Ascaris</a:t>
            </a:r>
            <a:r>
              <a:rPr lang="en-US" dirty="0" smtClean="0"/>
              <a:t>) treated by </a:t>
            </a:r>
            <a:r>
              <a:rPr lang="en-US" dirty="0" err="1" smtClean="0"/>
              <a:t>mebendazole</a:t>
            </a:r>
            <a:r>
              <a:rPr lang="en-US" dirty="0" smtClean="0"/>
              <a:t>(</a:t>
            </a:r>
            <a:r>
              <a:rPr lang="en-US" dirty="0" err="1" smtClean="0"/>
              <a:t>vermox</a:t>
            </a:r>
            <a:r>
              <a:rPr lang="en-US" dirty="0" smtClean="0"/>
              <a:t>) 100mg </a:t>
            </a:r>
            <a:r>
              <a:rPr lang="en-US" dirty="0" err="1" smtClean="0"/>
              <a:t>bd</a:t>
            </a:r>
            <a:r>
              <a:rPr lang="en-US" dirty="0" smtClean="0"/>
              <a:t> for 3 days</a:t>
            </a:r>
          </a:p>
          <a:p>
            <a:r>
              <a:rPr lang="en-US" dirty="0" smtClean="0"/>
              <a:t>Not given below 2yrs</a:t>
            </a:r>
          </a:p>
          <a:p>
            <a:r>
              <a:rPr lang="en-US" dirty="0" smtClean="0"/>
              <a:t>Thread worms(pin worms) caused by </a:t>
            </a:r>
            <a:r>
              <a:rPr lang="en-US" dirty="0" err="1" smtClean="0"/>
              <a:t>enterobius</a:t>
            </a:r>
            <a:r>
              <a:rPr lang="en-US" dirty="0" smtClean="0"/>
              <a:t> </a:t>
            </a:r>
            <a:r>
              <a:rPr lang="en-US" dirty="0" err="1" smtClean="0"/>
              <a:t>vermicularis</a:t>
            </a:r>
            <a:r>
              <a:rPr lang="en-US" dirty="0" smtClean="0"/>
              <a:t> treated by single dose of </a:t>
            </a:r>
            <a:r>
              <a:rPr lang="en-US" dirty="0" err="1" smtClean="0"/>
              <a:t>vermox</a:t>
            </a:r>
            <a:r>
              <a:rPr lang="en-US" dirty="0" smtClean="0"/>
              <a:t> the dose may need to be repeated in 2weeks if infection persists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78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Consider treating all household contacts as threadworms are highly transmissible.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most likely Diagnosis?</a:t>
            </a:r>
          </a:p>
          <a:p>
            <a:pPr marL="971550" lvl="1" indent="-514350">
              <a:buAutoNum type="alphaLcPeriod"/>
            </a:pPr>
            <a:r>
              <a:rPr lang="en-US" dirty="0"/>
              <a:t>Iron deficiency anemia</a:t>
            </a:r>
          </a:p>
          <a:p>
            <a:pPr marL="971550" lvl="1" indent="-514350">
              <a:buAutoNum type="alphaLcPeriod"/>
            </a:pPr>
            <a:r>
              <a:rPr lang="en-US" dirty="0"/>
              <a:t>Thalassemia Trait</a:t>
            </a:r>
          </a:p>
          <a:p>
            <a:pPr marL="971550" lvl="1" indent="-514350">
              <a:buAutoNum type="alphaLcPeriod"/>
            </a:pPr>
            <a:r>
              <a:rPr lang="en-US" dirty="0"/>
              <a:t>Both iron deficiency anemia on top of thalassemia trait</a:t>
            </a:r>
          </a:p>
          <a:p>
            <a:pPr marL="971550" lvl="1" indent="-514350">
              <a:buAutoNum type="alphaLcPeriod"/>
            </a:pPr>
            <a:r>
              <a:rPr lang="en-US" dirty="0"/>
              <a:t>Chronic disease anemia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03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are recommended for hair fall are </a:t>
            </a:r>
          </a:p>
          <a:p>
            <a:pPr marL="0" indent="0">
              <a:buNone/>
            </a:pPr>
            <a:r>
              <a:rPr lang="en-US" dirty="0" smtClean="0"/>
              <a:t>Ferritin should be more than 70 normal range from ( </a:t>
            </a:r>
            <a:r>
              <a:rPr lang="en-US" smtClean="0"/>
              <a:t>11-250),CBC, Zinc and TSH.</a:t>
            </a:r>
            <a:endParaRPr lang="en-US" dirty="0" smtClean="0"/>
          </a:p>
          <a:p>
            <a:r>
              <a:rPr lang="en-US" dirty="0" smtClean="0"/>
              <a:t>Normally 100 hairs fall out per day in females and about 40 in males.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7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2223417"/>
            <a:ext cx="5791200" cy="32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4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WHO established a classification of BMD according to the SD difference between a </a:t>
            </a:r>
            <a:r>
              <a:rPr lang="en-US" altLang="en-US" dirty="0" err="1"/>
              <a:t>pts</a:t>
            </a:r>
            <a:r>
              <a:rPr lang="en-US" altLang="en-US" dirty="0"/>
              <a:t> BMD and that of a young adult reference. (T score)</a:t>
            </a:r>
          </a:p>
          <a:p>
            <a:r>
              <a:rPr lang="en-US" altLang="en-US" dirty="0"/>
              <a:t>The Z score is a </a:t>
            </a:r>
            <a:r>
              <a:rPr lang="en-US" altLang="en-US" dirty="0" smtClean="0"/>
              <a:t>comparison </a:t>
            </a:r>
            <a:r>
              <a:rPr lang="en-US" altLang="en-US" dirty="0"/>
              <a:t>of the </a:t>
            </a:r>
            <a:r>
              <a:rPr lang="en-US" altLang="en-US" dirty="0" err="1"/>
              <a:t>pts</a:t>
            </a:r>
            <a:r>
              <a:rPr lang="en-US" altLang="en-US" dirty="0"/>
              <a:t> BMD to an aged matched population.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0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39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85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112" y="2905919"/>
            <a:ext cx="3533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0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Take </a:t>
            </a:r>
            <a:r>
              <a:rPr lang="en-US" dirty="0" smtClean="0"/>
              <a:t>it </a:t>
            </a:r>
            <a:r>
              <a:rPr lang="en-US" b="1" dirty="0" smtClean="0">
                <a:solidFill>
                  <a:srgbClr val="0070C0"/>
                </a:solidFill>
              </a:rPr>
              <a:t>weekly </a:t>
            </a:r>
            <a:r>
              <a:rPr lang="en-US" dirty="0" smtClean="0"/>
              <a:t>with </a:t>
            </a:r>
            <a:r>
              <a:rPr lang="en-US" b="1" dirty="0">
                <a:solidFill>
                  <a:srgbClr val="FF0000"/>
                </a:solidFill>
              </a:rPr>
              <a:t>a full glass </a:t>
            </a:r>
            <a:r>
              <a:rPr lang="en-US" dirty="0"/>
              <a:t>(6-8 ounces or 180-240 milliliters) of plain </a:t>
            </a:r>
            <a:r>
              <a:rPr lang="en-US" dirty="0" smtClean="0"/>
              <a:t>water . </a:t>
            </a:r>
            <a:r>
              <a:rPr lang="en-US" dirty="0"/>
              <a:t>Swallow the tablet whole. </a:t>
            </a:r>
            <a:r>
              <a:rPr lang="en-US" dirty="0">
                <a:hlinkClick r:id="rId2"/>
              </a:rPr>
              <a:t>Do</a:t>
            </a:r>
            <a:r>
              <a:rPr lang="en-US" dirty="0"/>
              <a:t> not chew or suck on it. Then </a:t>
            </a:r>
            <a:r>
              <a:rPr lang="en-US" b="1" dirty="0">
                <a:solidFill>
                  <a:srgbClr val="FF0000"/>
                </a:solidFill>
              </a:rPr>
              <a:t>stay fully upright (sitting, standing, or walking) for at least 30 minutes </a:t>
            </a:r>
            <a:r>
              <a:rPr lang="en-US" dirty="0"/>
              <a:t>and do not lie down until after your first food of the day. </a:t>
            </a:r>
          </a:p>
        </p:txBody>
      </p:sp>
    </p:spTree>
    <p:extLst>
      <p:ext uri="{BB962C8B-B14F-4D97-AF65-F5344CB8AC3E}">
        <p14:creationId xmlns:p14="http://schemas.microsoft.com/office/powerpoint/2010/main" val="170701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9-years old male</a:t>
            </a:r>
          </a:p>
          <a:p>
            <a:r>
              <a:rPr lang="en-US" dirty="0"/>
              <a:t>WBC       4.2                             (3.5-10.5)</a:t>
            </a:r>
          </a:p>
          <a:p>
            <a:r>
              <a:rPr lang="en-US" b="1" dirty="0">
                <a:solidFill>
                  <a:srgbClr val="FF0000"/>
                </a:solidFill>
              </a:rPr>
              <a:t>HB         9.0g/dl                    </a:t>
            </a:r>
            <a:r>
              <a:rPr lang="en-US" dirty="0"/>
              <a:t>(10.3-14.6 g/dl)</a:t>
            </a:r>
          </a:p>
          <a:p>
            <a:r>
              <a:rPr lang="en-US" dirty="0"/>
              <a:t>RBC        4.5 x 10</a:t>
            </a:r>
            <a:r>
              <a:rPr lang="en-US" baseline="30000" dirty="0"/>
              <a:t>9 </a:t>
            </a:r>
            <a:r>
              <a:rPr lang="en-US" dirty="0"/>
              <a:t>                  (4.0-5.2)</a:t>
            </a:r>
            <a:r>
              <a:rPr lang="en-US" baseline="30000" dirty="0"/>
              <a:t>                        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Hct</a:t>
            </a:r>
            <a:r>
              <a:rPr lang="en-US" b="1" dirty="0">
                <a:solidFill>
                  <a:srgbClr val="FF0000"/>
                </a:solidFill>
              </a:rPr>
              <a:t>         32 %                        </a:t>
            </a:r>
            <a:r>
              <a:rPr lang="en-US" dirty="0"/>
              <a:t>( 32-42 )</a:t>
            </a:r>
          </a:p>
          <a:p>
            <a:r>
              <a:rPr lang="en-US" b="1" dirty="0">
                <a:solidFill>
                  <a:srgbClr val="FF0000"/>
                </a:solidFill>
              </a:rPr>
              <a:t>MCV       45fl                         </a:t>
            </a:r>
            <a:r>
              <a:rPr lang="en-US" dirty="0"/>
              <a:t>(82- 98)</a:t>
            </a:r>
          </a:p>
          <a:p>
            <a:r>
              <a:rPr lang="en-US" b="1" dirty="0">
                <a:solidFill>
                  <a:srgbClr val="FF0000"/>
                </a:solidFill>
              </a:rPr>
              <a:t>MCH       24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                     </a:t>
            </a:r>
            <a:r>
              <a:rPr lang="en-US" dirty="0"/>
              <a:t>(26-34)</a:t>
            </a:r>
          </a:p>
          <a:p>
            <a:r>
              <a:rPr lang="en-US" b="1" dirty="0">
                <a:solidFill>
                  <a:srgbClr val="FF0000"/>
                </a:solidFill>
              </a:rPr>
              <a:t>MCHC    26 g/dl                    </a:t>
            </a:r>
            <a:r>
              <a:rPr lang="en-US" dirty="0"/>
              <a:t>(31-37)</a:t>
            </a:r>
          </a:p>
          <a:p>
            <a:r>
              <a:rPr lang="en-US" dirty="0"/>
              <a:t>RDW       13%                         (11.5-14.5)</a:t>
            </a:r>
          </a:p>
          <a:p>
            <a:r>
              <a:rPr lang="en-US" dirty="0" err="1"/>
              <a:t>Plt</a:t>
            </a:r>
            <a:r>
              <a:rPr lang="en-US" dirty="0"/>
              <a:t>            360 x10</a:t>
            </a:r>
            <a:r>
              <a:rPr lang="en-US" baseline="30000" dirty="0"/>
              <a:t>3                         </a:t>
            </a:r>
            <a:r>
              <a:rPr lang="en-US" dirty="0"/>
              <a:t> (150-400)</a:t>
            </a: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7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Serum iron           160 g/dl      (50-120)</a:t>
            </a:r>
          </a:p>
          <a:p>
            <a:r>
              <a:rPr lang="en-US" b="1" dirty="0">
                <a:solidFill>
                  <a:srgbClr val="0070C0"/>
                </a:solidFill>
              </a:rPr>
              <a:t>Serum ferritin      169ng/ml   </a:t>
            </a:r>
            <a:r>
              <a:rPr lang="en-US" dirty="0"/>
              <a:t>(7-140)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Iron saturation     50%            </a:t>
            </a:r>
            <a:r>
              <a:rPr lang="en-US" dirty="0" smtClean="0"/>
              <a:t>(0-5)</a:t>
            </a:r>
            <a:endParaRPr lang="en-US" dirty="0"/>
          </a:p>
          <a:p>
            <a:r>
              <a:rPr lang="en-US" dirty="0"/>
              <a:t>Q- </a:t>
            </a:r>
            <a:r>
              <a:rPr lang="en-US" b="1" dirty="0">
                <a:solidFill>
                  <a:srgbClr val="FF0000"/>
                </a:solidFill>
              </a:rPr>
              <a:t>what is the interpretation?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Microcytic hypochromic </a:t>
            </a:r>
            <a:r>
              <a:rPr lang="en-US" b="1" dirty="0" err="1">
                <a:solidFill>
                  <a:srgbClr val="7030A0"/>
                </a:solidFill>
              </a:rPr>
              <a:t>anaemia</a:t>
            </a:r>
            <a:r>
              <a:rPr lang="en-US" b="1" dirty="0">
                <a:solidFill>
                  <a:srgbClr val="7030A0"/>
                </a:solidFill>
              </a:rPr>
              <a:t> with increased iron stores </a:t>
            </a:r>
          </a:p>
          <a:p>
            <a:r>
              <a:rPr lang="en-US" b="1" dirty="0">
                <a:solidFill>
                  <a:srgbClr val="7030A0"/>
                </a:solidFill>
              </a:rPr>
              <a:t>Diagnosis: </a:t>
            </a:r>
            <a:r>
              <a:rPr lang="en-US" b="1" dirty="0" err="1" smtClean="0">
                <a:solidFill>
                  <a:srgbClr val="7030A0"/>
                </a:solidFill>
              </a:rPr>
              <a:t>Thallassemia</a:t>
            </a:r>
            <a:endParaRPr lang="ar-SA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pic>
        <p:nvPicPr>
          <p:cNvPr id="4" name="Content Placeholder 3" descr="CBC-interpretation-for-iron-deficiency-anemi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752600"/>
            <a:ext cx="6019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MCV/RBC</a:t>
            </a: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more than 13 likely to be IDA.</a:t>
            </a: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less than 13 likely to be thalassemia trait.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7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2207</Words>
  <Application>Microsoft Office PowerPoint</Application>
  <PresentationFormat>On-screen Show (4:3)</PresentationFormat>
  <Paragraphs>350</Paragraphs>
  <Slides>55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Lab results in primary health care</vt:lpstr>
      <vt:lpstr>Data station</vt:lpstr>
      <vt:lpstr>ASK</vt:lpstr>
      <vt:lpstr>CBC</vt:lpstr>
      <vt:lpstr>CASE 1</vt:lpstr>
      <vt:lpstr>CASE 2</vt:lpstr>
      <vt:lpstr>CONT</vt:lpstr>
      <vt:lpstr>CONT</vt:lpstr>
      <vt:lpstr>CONT</vt:lpstr>
      <vt:lpstr>CONT</vt:lpstr>
      <vt:lpstr>Microcytic hypochromic anemia</vt:lpstr>
      <vt:lpstr>Iron deficiency anemia</vt:lpstr>
      <vt:lpstr>CASE 3</vt:lpstr>
      <vt:lpstr>CONT</vt:lpstr>
      <vt:lpstr>CONT</vt:lpstr>
      <vt:lpstr>Macrocytic hyperchromic anemia</vt:lpstr>
      <vt:lpstr>B12 deficiency</vt:lpstr>
      <vt:lpstr>CASE 4</vt:lpstr>
      <vt:lpstr>CONT</vt:lpstr>
      <vt:lpstr>CONT</vt:lpstr>
      <vt:lpstr>Manifestations of thrombocytopenia</vt:lpstr>
      <vt:lpstr>Causes of Thrombocytopenia</vt:lpstr>
      <vt:lpstr>CASE 5</vt:lpstr>
      <vt:lpstr>Conditions Associated with Thrombocytosis</vt:lpstr>
      <vt:lpstr>LFT</vt:lpstr>
      <vt:lpstr>CONT</vt:lpstr>
      <vt:lpstr>CONT</vt:lpstr>
      <vt:lpstr>ALP</vt:lpstr>
      <vt:lpstr>GGT</vt:lpstr>
      <vt:lpstr>Hepatitis Serology </vt:lpstr>
      <vt:lpstr>Hyperurecemia </vt:lpstr>
      <vt:lpstr>CONT</vt:lpstr>
      <vt:lpstr>FBS, RBS, HbA1c, IFG, IGT</vt:lpstr>
      <vt:lpstr>Prostate specific antigen</vt:lpstr>
      <vt:lpstr>CONT</vt:lpstr>
      <vt:lpstr>CONT</vt:lpstr>
      <vt:lpstr>Subclinical hypothyroidism</vt:lpstr>
      <vt:lpstr>CONT</vt:lpstr>
      <vt:lpstr>Renal function test and eGFR</vt:lpstr>
      <vt:lpstr>CONT</vt:lpstr>
      <vt:lpstr>Autoimmune Diseases</vt:lpstr>
      <vt:lpstr>Lab Diagnosis of RA:</vt:lpstr>
      <vt:lpstr>Lab Diagnosis of SLE:</vt:lpstr>
      <vt:lpstr>Vit D def</vt:lpstr>
      <vt:lpstr>Vit B12 def</vt:lpstr>
      <vt:lpstr>Roaccutane</vt:lpstr>
      <vt:lpstr>Hormonal profile</vt:lpstr>
      <vt:lpstr>Stool analysis</vt:lpstr>
      <vt:lpstr>CONT</vt:lpstr>
      <vt:lpstr>Hair fall</vt:lpstr>
      <vt:lpstr>Osteoporosis</vt:lpstr>
      <vt:lpstr>CONT</vt:lpstr>
      <vt:lpstr>CONT</vt:lpstr>
      <vt:lpstr>CONT</vt:lpstr>
      <vt:lpstr>CONT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Labs results in primary health care</dc:title>
  <dc:creator>DELL</dc:creator>
  <cp:lastModifiedBy>DELL</cp:lastModifiedBy>
  <cp:revision>60</cp:revision>
  <dcterms:created xsi:type="dcterms:W3CDTF">2019-04-16T16:49:59Z</dcterms:created>
  <dcterms:modified xsi:type="dcterms:W3CDTF">2019-04-19T23:02:13Z</dcterms:modified>
</cp:coreProperties>
</file>